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76" r:id="rId3"/>
  </p:sldIdLst>
  <p:sldSz cx="24380825" cy="13714413"/>
  <p:notesSz cx="6858000" cy="9144000"/>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DC67D-4F47-3541-A9FA-F9D713D5734B}" v="5" dt="2024-04-15T20:26:01.5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32" autoAdjust="0"/>
    <p:restoredTop sz="94654" autoAdjust="0"/>
  </p:normalViewPr>
  <p:slideViewPr>
    <p:cSldViewPr snapToGrid="0">
      <p:cViewPr>
        <p:scale>
          <a:sx n="53" d="100"/>
          <a:sy n="53" d="100"/>
        </p:scale>
        <p:origin x="-114" y="-528"/>
      </p:cViewPr>
      <p:guideLst>
        <p:guide orient="horz" pos="4319"/>
        <p:guide pos="7679"/>
      </p:guideLst>
    </p:cSldViewPr>
  </p:slideViewPr>
  <p:notesTextViewPr>
    <p:cViewPr>
      <p:scale>
        <a:sx n="1" d="1"/>
        <a:sy n="1" d="1"/>
      </p:scale>
      <p:origin x="0" y="0"/>
    </p:cViewPr>
  </p:notesTextViewPr>
  <p:notesViewPr>
    <p:cSldViewPr snapToGrid="0" showGuides="1">
      <p:cViewPr varScale="1">
        <p:scale>
          <a:sx n="96" d="100"/>
          <a:sy n="96" d="100"/>
        </p:scale>
        <p:origin x="288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57144-1CBB-4515-B696-16F63A0D6277}" type="datetimeFigureOut">
              <a:rPr lang="en-GB" smtClean="0"/>
              <a:t>05/02/2025</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Andre nivå</a:t>
            </a:r>
          </a:p>
          <a:p>
            <a:pPr lvl="2"/>
            <a:r>
              <a:rPr lang="nb-NO" dirty="0"/>
              <a:t>Tredje nivå</a:t>
            </a:r>
          </a:p>
          <a:p>
            <a:pPr lvl="3"/>
            <a:r>
              <a:rPr lang="nb-NO" dirty="0"/>
              <a:t>Fjerde nivå</a:t>
            </a:r>
          </a:p>
          <a:p>
            <a:pPr lvl="4"/>
            <a:r>
              <a:rPr lang="nb-NO" dirty="0"/>
              <a:t>Femte nivå</a:t>
            </a:r>
            <a:endParaRPr lang="en-GB" dirty="0"/>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light background">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dk2"/>
                </a:solidFill>
              </a:defRPr>
            </a:lvl1pPr>
          </a:lstStyle>
          <a:p>
            <a:fld id="{D5906656-A9BE-4917-BFD7-16C60DDEE872}" type="datetime1">
              <a:rPr lang="nb-NO" smtClean="0"/>
              <a:t>05.02.2025</a:t>
            </a:fld>
            <a:endParaRPr lang="nb-NO" dirty="0"/>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dk2"/>
                </a:solidFill>
              </a:defRPr>
            </a:lvl1pPr>
          </a:lstStyle>
          <a:p>
            <a:pPr lvl="0"/>
            <a:r>
              <a:rPr lang="nb-NO" dirty="0" err="1"/>
              <a:t>Name</a:t>
            </a:r>
            <a:endParaRPr lang="en-GB" dirty="0"/>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dk2"/>
                </a:solidFill>
              </a:defRPr>
            </a:lvl1pPr>
          </a:lstStyle>
          <a:p>
            <a:pPr lvl="0"/>
            <a:r>
              <a:rPr lang="nb-NO" dirty="0" err="1"/>
              <a:t>Title</a:t>
            </a:r>
            <a:endParaRPr lang="en-GB" dirty="0"/>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dk2"/>
                </a:solidFill>
              </a:defRPr>
            </a:lvl1pPr>
          </a:lstStyle>
          <a:p>
            <a:pPr lvl="0"/>
            <a:r>
              <a:rPr lang="nb-NO" dirty="0"/>
              <a:t>Office</a:t>
            </a:r>
            <a:endParaRPr lang="en-GB" dirty="0"/>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dk2"/>
                </a:solidFill>
              </a:defRPr>
            </a:lvl1pPr>
          </a:lstStyle>
          <a:p>
            <a:pPr lvl="0"/>
            <a:r>
              <a:rPr lang="nb-NO" dirty="0"/>
              <a:t>Company</a:t>
            </a:r>
            <a:endParaRPr lang="en-GB" dirty="0"/>
          </a:p>
        </p:txBody>
      </p:sp>
      <p:pic>
        <p:nvPicPr>
          <p:cNvPr id="20" name="Bilde 19"/>
          <p:cNvPicPr>
            <a:picLocks noChangeAspect="1"/>
          </p:cNvPicPr>
          <p:nvPr userDrawn="1"/>
        </p:nvPicPr>
        <p:blipFill>
          <a:blip r:embed="rId2"/>
          <a:stretch>
            <a:fillRect/>
          </a:stretch>
        </p:blipFill>
        <p:spPr>
          <a:xfrm>
            <a:off x="1" y="0"/>
            <a:ext cx="24380825" cy="2413702"/>
          </a:xfrm>
          <a:prstGeom prst="rect">
            <a:avLst/>
          </a:prstGeom>
        </p:spPr>
      </p:pic>
    </p:spTree>
    <p:extLst>
      <p:ext uri="{BB962C8B-B14F-4D97-AF65-F5344CB8AC3E}">
        <p14:creationId xmlns:p14="http://schemas.microsoft.com/office/powerpoint/2010/main" val="184655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with photo background">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chemeClr val="bg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bg1"/>
                </a:solidFill>
              </a:defRPr>
            </a:lvl1pPr>
          </a:lstStyle>
          <a:p>
            <a:fld id="{35900153-C3D1-4B62-A437-E57CAB8AEB13}" type="datetime1">
              <a:rPr lang="nb-NO" smtClean="0"/>
              <a:t>05.02.2025</a:t>
            </a:fld>
            <a:endParaRPr lang="nb-NO" dirty="0"/>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bg1"/>
                </a:solidFill>
              </a:defRPr>
            </a:lvl1pPr>
          </a:lstStyle>
          <a:p>
            <a:pPr lvl="0"/>
            <a:r>
              <a:rPr lang="nb-NO" dirty="0" err="1"/>
              <a:t>Name</a:t>
            </a:r>
            <a:endParaRPr lang="en-GB" dirty="0"/>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bg1"/>
                </a:solidFill>
              </a:defRPr>
            </a:lvl1pPr>
          </a:lstStyle>
          <a:p>
            <a:pPr lvl="0"/>
            <a:r>
              <a:rPr lang="nb-NO" dirty="0" err="1"/>
              <a:t>Title</a:t>
            </a:r>
            <a:endParaRPr lang="en-GB" dirty="0"/>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bg1"/>
                </a:solidFill>
              </a:defRPr>
            </a:lvl1pPr>
          </a:lstStyle>
          <a:p>
            <a:pPr lvl="0"/>
            <a:r>
              <a:rPr lang="nb-NO" dirty="0"/>
              <a:t>Office</a:t>
            </a:r>
            <a:endParaRPr lang="en-GB" dirty="0"/>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bg1"/>
                </a:solidFill>
              </a:defRPr>
            </a:lvl1pPr>
          </a:lstStyle>
          <a:p>
            <a:pPr lvl="0"/>
            <a:r>
              <a:rPr lang="nb-NO" dirty="0"/>
              <a:t>Company</a:t>
            </a:r>
            <a:endParaRPr lang="en-GB" dirty="0"/>
          </a:p>
        </p:txBody>
      </p:sp>
      <p:pic>
        <p:nvPicPr>
          <p:cNvPr id="5" name="Bilde 4"/>
          <p:cNvPicPr>
            <a:picLocks noChangeAspect="1"/>
          </p:cNvPicPr>
          <p:nvPr userDrawn="1"/>
        </p:nvPicPr>
        <p:blipFill>
          <a:blip r:embed="rId3"/>
          <a:stretch>
            <a:fillRect/>
          </a:stretch>
        </p:blipFill>
        <p:spPr>
          <a:xfrm>
            <a:off x="1" y="0"/>
            <a:ext cx="24380825" cy="2523415"/>
          </a:xfrm>
          <a:prstGeom prst="rect">
            <a:avLst/>
          </a:prstGeom>
        </p:spPr>
      </p:pic>
    </p:spTree>
    <p:extLst>
      <p:ext uri="{BB962C8B-B14F-4D97-AF65-F5344CB8AC3E}">
        <p14:creationId xmlns:p14="http://schemas.microsoft.com/office/powerpoint/2010/main" val="22580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63957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re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chemeClr val="accent2"/>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chemeClr val="accent2"/>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5374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photo">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dirty="0"/>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002060"/>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002060"/>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87870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photo red">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dirty="0"/>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chemeClr val="accent2"/>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chemeClr val="accent2"/>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53274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dirty="0"/>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lvl1pPr marL="0" indent="0">
              <a:buNone/>
              <a:defRPr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2227736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hoto red">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dirty="0"/>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lvl1pPr marL="0" indent="0">
              <a:buNone/>
              <a:defRPr b="1">
                <a:solidFill>
                  <a:schemeClr val="accent2"/>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274433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rge photo">
    <p:bg>
      <p:bgPr>
        <a:blipFill>
          <a:blip r:embed="rId2"/>
          <a:stretch>
            <a:fillRect/>
          </a:stretch>
        </a:blipFill>
        <a:effectLst/>
      </p:bgPr>
    </p:bg>
    <p:spTree>
      <p:nvGrpSpPr>
        <p:cNvPr id="1" name=""/>
        <p:cNvGrpSpPr/>
        <p:nvPr/>
      </p:nvGrpSpPr>
      <p:grpSpPr>
        <a:xfrm>
          <a:off x="0" y="0"/>
          <a:ext cx="0" cy="0"/>
          <a:chOff x="0" y="0"/>
          <a:ch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5" name="Freeform 9"/>
          <p:cNvSpPr>
            <a:spLocks/>
          </p:cNvSpPr>
          <p:nvPr userDrawn="1"/>
        </p:nvSpPr>
        <p:spPr bwMode="auto">
          <a:xfrm>
            <a:off x="2609850" y="12903932"/>
            <a:ext cx="155575" cy="161925"/>
          </a:xfrm>
          <a:custGeom>
            <a:avLst/>
            <a:gdLst>
              <a:gd name="T0" fmla="*/ 98 w 98"/>
              <a:gd name="T1" fmla="*/ 102 h 102"/>
              <a:gd name="T2" fmla="*/ 0 w 98"/>
              <a:gd name="T3" fmla="*/ 102 h 102"/>
              <a:gd name="T4" fmla="*/ 0 w 98"/>
              <a:gd name="T5" fmla="*/ 0 h 102"/>
              <a:gd name="T6" fmla="*/ 98 w 98"/>
              <a:gd name="T7" fmla="*/ 102 h 102"/>
            </a:gdLst>
            <a:ah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6"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7" name="Freeform 11"/>
          <p:cNvSpPr>
            <a:spLocks/>
          </p:cNvSpPr>
          <p:nvPr userDrawn="1"/>
        </p:nvSpPr>
        <p:spPr bwMode="auto">
          <a:xfrm>
            <a:off x="2765425" y="12746770"/>
            <a:ext cx="158750" cy="476250"/>
          </a:xfrm>
          <a:custGeom>
            <a:avLst/>
            <a:gdLst>
              <a:gd name="T0" fmla="*/ 0 w 100"/>
              <a:gd name="T1" fmla="*/ 0 h 300"/>
              <a:gd name="T2" fmla="*/ 0 w 100"/>
              <a:gd name="T3" fmla="*/ 201 h 300"/>
              <a:gd name="T4" fmla="*/ 100 w 100"/>
              <a:gd name="T5" fmla="*/ 300 h 300"/>
              <a:gd name="T6" fmla="*/ 100 w 100"/>
              <a:gd name="T7" fmla="*/ 0 h 300"/>
              <a:gd name="T8" fmla="*/ 0 w 100"/>
              <a:gd name="T9" fmla="*/ 0 h 300"/>
            </a:gdLst>
            <a:ah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9"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1133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diagram">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dirty="0"/>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3108680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diagram red">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dirty="0"/>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chemeClr val="accent2"/>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192262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table">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dirty="0"/>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chemeClr val="accent1"/>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736584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table red">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dirty="0"/>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dirty="0"/>
              <a:t>Click to add text</a:t>
            </a:r>
          </a:p>
          <a:p>
            <a:pPr lvl="1"/>
            <a:r>
              <a:rPr lang="nb-NO" dirty="0"/>
              <a:t>Second level</a:t>
            </a:r>
          </a:p>
          <a:p>
            <a:pPr lvl="2"/>
            <a:r>
              <a:rPr lang="nb-NO" dirty="0"/>
              <a:t>Third level</a:t>
            </a:r>
          </a:p>
          <a:p>
            <a:pPr lvl="3"/>
            <a:r>
              <a:rPr lang="nb-NO" dirty="0"/>
              <a:t>Fourth level</a:t>
            </a:r>
          </a:p>
          <a:p>
            <a:pPr lvl="4"/>
            <a:r>
              <a:rPr lang="nb-NO" dirty="0"/>
              <a:t>Fifth level</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chemeClr val="accent2"/>
                </a:solidFill>
              </a:defRPr>
            </a:lvl1pPr>
          </a:lstStyle>
          <a:p>
            <a:pPr lvl="0"/>
            <a:r>
              <a:rPr lang="nb-NO" dirty="0" err="1"/>
              <a:t>Click</a:t>
            </a:r>
            <a:r>
              <a:rPr lang="nb-NO" dirty="0"/>
              <a:t> to </a:t>
            </a:r>
            <a:r>
              <a:rPr lang="nb-NO" dirty="0" err="1"/>
              <a:t>add</a:t>
            </a:r>
            <a:r>
              <a:rPr lang="nb-NO" dirty="0"/>
              <a:t> </a:t>
            </a:r>
            <a:r>
              <a:rPr lang="nb-NO" dirty="0" err="1"/>
              <a:t>subtitle</a:t>
            </a:r>
            <a:endParaRPr lang="en-GB" dirty="0"/>
          </a:p>
        </p:txBody>
      </p:sp>
    </p:spTree>
    <p:extLst>
      <p:ext uri="{BB962C8B-B14F-4D97-AF65-F5344CB8AC3E}">
        <p14:creationId xmlns:p14="http://schemas.microsoft.com/office/powerpoint/2010/main" val="49194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Large text red">
    <p:bg>
      <p:bgPr>
        <a:solidFill>
          <a:schemeClr val="accent2"/>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2609850" y="12903932"/>
            <a:ext cx="155575" cy="161925"/>
          </a:xfrm>
          <a:custGeom>
            <a:avLst/>
            <a:gdLst>
              <a:gd name="T0" fmla="*/ 98 w 98"/>
              <a:gd name="T1" fmla="*/ 102 h 102"/>
              <a:gd name="T2" fmla="*/ 0 w 98"/>
              <a:gd name="T3" fmla="*/ 102 h 102"/>
              <a:gd name="T4" fmla="*/ 0 w 98"/>
              <a:gd name="T5" fmla="*/ 0 h 102"/>
              <a:gd name="T6" fmla="*/ 98 w 98"/>
              <a:gd name="T7" fmla="*/ 102 h 102"/>
            </a:gdLst>
            <a:ah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2765425" y="12746770"/>
            <a:ext cx="158750" cy="476250"/>
          </a:xfrm>
          <a:custGeom>
            <a:avLst/>
            <a:gdLst>
              <a:gd name="T0" fmla="*/ 0 w 100"/>
              <a:gd name="T1" fmla="*/ 0 h 300"/>
              <a:gd name="T2" fmla="*/ 0 w 100"/>
              <a:gd name="T3" fmla="*/ 201 h 300"/>
              <a:gd name="T4" fmla="*/ 100 w 100"/>
              <a:gd name="T5" fmla="*/ 300 h 300"/>
              <a:gd name="T6" fmla="*/ 100 w 100"/>
              <a:gd name="T7" fmla="*/ 0 h 300"/>
              <a:gd name="T8" fmla="*/ 0 w 100"/>
              <a:gd name="T9" fmla="*/ 0 h 300"/>
            </a:gdLst>
            <a:ah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0320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rge text green">
    <p:bg>
      <p:bgPr>
        <a:solidFill>
          <a:schemeClr val="accent3"/>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2609850" y="12903932"/>
            <a:ext cx="155575" cy="161925"/>
          </a:xfrm>
          <a:custGeom>
            <a:avLst/>
            <a:gdLst>
              <a:gd name="T0" fmla="*/ 98 w 98"/>
              <a:gd name="T1" fmla="*/ 102 h 102"/>
              <a:gd name="T2" fmla="*/ 0 w 98"/>
              <a:gd name="T3" fmla="*/ 102 h 102"/>
              <a:gd name="T4" fmla="*/ 0 w 98"/>
              <a:gd name="T5" fmla="*/ 0 h 102"/>
              <a:gd name="T6" fmla="*/ 98 w 98"/>
              <a:gd name="T7" fmla="*/ 102 h 102"/>
            </a:gdLst>
            <a:ah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2765425" y="12746770"/>
            <a:ext cx="158750" cy="476250"/>
          </a:xfrm>
          <a:custGeom>
            <a:avLst/>
            <a:gdLst>
              <a:gd name="T0" fmla="*/ 0 w 100"/>
              <a:gd name="T1" fmla="*/ 0 h 300"/>
              <a:gd name="T2" fmla="*/ 0 w 100"/>
              <a:gd name="T3" fmla="*/ 201 h 300"/>
              <a:gd name="T4" fmla="*/ 100 w 100"/>
              <a:gd name="T5" fmla="*/ 300 h 300"/>
              <a:gd name="T6" fmla="*/ 100 w 100"/>
              <a:gd name="T7" fmla="*/ 0 h 300"/>
              <a:gd name="T8" fmla="*/ 0 w 100"/>
              <a:gd name="T9" fmla="*/ 0 h 300"/>
            </a:gdLst>
            <a:ah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5927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arge text blu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2609850" y="12903932"/>
            <a:ext cx="155575" cy="161925"/>
          </a:xfrm>
          <a:custGeom>
            <a:avLst/>
            <a:gdLst>
              <a:gd name="T0" fmla="*/ 98 w 98"/>
              <a:gd name="T1" fmla="*/ 102 h 102"/>
              <a:gd name="T2" fmla="*/ 0 w 98"/>
              <a:gd name="T3" fmla="*/ 102 h 102"/>
              <a:gd name="T4" fmla="*/ 0 w 98"/>
              <a:gd name="T5" fmla="*/ 0 h 102"/>
              <a:gd name="T6" fmla="*/ 98 w 98"/>
              <a:gd name="T7" fmla="*/ 102 h 102"/>
            </a:gdLst>
            <a:ah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Rectangle 10"/>
          <p:cNvSpPr>
            <a:spLocks noChangeArrowheads="1"/>
          </p:cNvSpPr>
          <p:nvPr userDrawn="1"/>
        </p:nvSpPr>
        <p:spPr bwMode="auto">
          <a:xfrm>
            <a:off x="2455863" y="12903932"/>
            <a:ext cx="153988"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2765425" y="12746770"/>
            <a:ext cx="158750" cy="476250"/>
          </a:xfrm>
          <a:custGeom>
            <a:avLst/>
            <a:gdLst>
              <a:gd name="T0" fmla="*/ 0 w 100"/>
              <a:gd name="T1" fmla="*/ 0 h 300"/>
              <a:gd name="T2" fmla="*/ 0 w 100"/>
              <a:gd name="T3" fmla="*/ 201 h 300"/>
              <a:gd name="T4" fmla="*/ 100 w 100"/>
              <a:gd name="T5" fmla="*/ 300 h 300"/>
              <a:gd name="T6" fmla="*/ 100 w 100"/>
              <a:gd name="T7" fmla="*/ 0 h 300"/>
              <a:gd name="T8" fmla="*/ 0 w 100"/>
              <a:gd name="T9" fmla="*/ 0 h 300"/>
            </a:gdLst>
            <a:ah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924175" y="13065857"/>
            <a:ext cx="2144395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23412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err="1"/>
              <a:t>Click</a:t>
            </a:r>
            <a:r>
              <a:rPr lang="nb-NO" dirty="0"/>
              <a:t> to </a:t>
            </a:r>
            <a:r>
              <a:rPr lang="nb-NO" dirty="0" err="1"/>
              <a:t>add</a:t>
            </a:r>
            <a:r>
              <a:rPr lang="nb-NO" dirty="0"/>
              <a:t> </a:t>
            </a:r>
            <a:r>
              <a:rPr lang="nb-NO" dirty="0" err="1"/>
              <a:t>title</a:t>
            </a:r>
            <a:endParaRPr lang="nb-NO" dirty="0"/>
          </a:p>
        </p:txBody>
      </p:sp>
    </p:spTree>
    <p:extLst>
      <p:ext uri="{BB962C8B-B14F-4D97-AF65-F5344CB8AC3E}">
        <p14:creationId xmlns:p14="http://schemas.microsoft.com/office/powerpoint/2010/main" val="2436915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acksi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3543261"/>
            <a:ext cx="18332511" cy="1231106"/>
          </a:xfrm>
        </p:spPr>
        <p:txBody>
          <a:bodyPr wrap="square" lIns="0" tIns="0" rIns="0" bIns="0" anchor="ctr">
            <a:spAutoFit/>
          </a:bodyPr>
          <a:lstStyle>
            <a:lvl1pPr algn="l">
              <a:defRPr sz="8000" b="1">
                <a:solidFill>
                  <a:schemeClr val="bg1"/>
                </a:solidFill>
              </a:defRPr>
            </a:lvl1pPr>
          </a:lstStyle>
          <a:p>
            <a:r>
              <a:rPr lang="nb-NO" dirty="0" err="1"/>
              <a:t>Click</a:t>
            </a:r>
            <a:r>
              <a:rPr lang="nb-NO" dirty="0"/>
              <a:t> to </a:t>
            </a:r>
            <a:r>
              <a:rPr lang="nb-NO" dirty="0" err="1"/>
              <a:t>add</a:t>
            </a:r>
            <a:r>
              <a:rPr lang="nb-NO" dirty="0"/>
              <a:t> </a:t>
            </a:r>
            <a:r>
              <a:rPr lang="nb-NO" dirty="0" err="1"/>
              <a:t>title</a:t>
            </a:r>
            <a:endParaRPr lang="nb-NO" dirty="0"/>
          </a:p>
        </p:txBody>
      </p:sp>
      <p:pic>
        <p:nvPicPr>
          <p:cNvPr id="5" name="Bilde 4"/>
          <p:cNvPicPr>
            <a:picLocks noChangeAspect="1"/>
          </p:cNvPicPr>
          <p:nvPr userDrawn="1"/>
        </p:nvPicPr>
        <p:blipFill>
          <a:blip r:embed="rId3"/>
          <a:stretch>
            <a:fillRect/>
          </a:stretch>
        </p:blipFill>
        <p:spPr>
          <a:xfrm>
            <a:off x="1" y="0"/>
            <a:ext cx="24380825" cy="2523415"/>
          </a:xfrm>
          <a:prstGeom prst="rect">
            <a:avLst/>
          </a:prstGeom>
        </p:spPr>
      </p:pic>
      <p:sp>
        <p:nvSpPr>
          <p:cNvPr id="7" name="Plassholder for tekst 6"/>
          <p:cNvSpPr>
            <a:spLocks noGrp="1"/>
          </p:cNvSpPr>
          <p:nvPr>
            <p:ph type="body" sz="quarter" idx="10" hasCustomPrompt="1"/>
          </p:nvPr>
        </p:nvSpPr>
        <p:spPr>
          <a:xfrm>
            <a:off x="1260474" y="5161524"/>
            <a:ext cx="18332193" cy="2154238"/>
          </a:xfrm>
        </p:spPr>
        <p:txBody>
          <a:bodyPr/>
          <a:lstStyle>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dirty="0" err="1"/>
              <a:t>Click</a:t>
            </a:r>
            <a:r>
              <a:rPr lang="nb-NO" dirty="0"/>
              <a:t> to </a:t>
            </a:r>
            <a:r>
              <a:rPr lang="nb-NO" dirty="0" err="1"/>
              <a:t>add</a:t>
            </a:r>
            <a:r>
              <a:rPr lang="nb-NO" dirty="0"/>
              <a:t> </a:t>
            </a:r>
            <a:r>
              <a:rPr lang="nb-NO" dirty="0" err="1"/>
              <a:t>text</a:t>
            </a:r>
            <a:endParaRPr lang="nb-NO" dirty="0"/>
          </a:p>
        </p:txBody>
      </p:sp>
    </p:spTree>
    <p:extLst>
      <p:ext uri="{BB962C8B-B14F-4D97-AF65-F5344CB8AC3E}">
        <p14:creationId xmlns:p14="http://schemas.microsoft.com/office/powerpoint/2010/main" val="2468644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260386" y="1097394"/>
            <a:ext cx="21861705" cy="1077218"/>
          </a:xfrm>
          <a:prstGeom prst="rect">
            <a:avLst/>
          </a:prstGeom>
        </p:spPr>
        <p:txBody>
          <a:bodyPr vert="horz" wrap="square" lIns="0" tIns="0" rIns="0" bIns="0" rtlCol="0" anchor="ctr">
            <a:spAutoFit/>
          </a:bodyPr>
          <a:lstStyle/>
          <a:p>
            <a:r>
              <a:rPr lang="nb-NO" dirty="0" err="1"/>
              <a:t>Click</a:t>
            </a:r>
            <a:r>
              <a:rPr lang="nb-NO" dirty="0"/>
              <a:t> to </a:t>
            </a:r>
            <a:r>
              <a:rPr lang="nb-NO" dirty="0" err="1"/>
              <a:t>add</a:t>
            </a:r>
            <a:r>
              <a:rPr lang="nb-NO" dirty="0"/>
              <a:t> </a:t>
            </a:r>
            <a:r>
              <a:rPr lang="nb-NO" dirty="0" err="1"/>
              <a:t>title</a:t>
            </a:r>
            <a:endParaRPr lang="nb-NO" dirty="0"/>
          </a:p>
        </p:txBody>
      </p:sp>
      <p:sp>
        <p:nvSpPr>
          <p:cNvPr id="3" name="Plassholder for tekst 2"/>
          <p:cNvSpPr>
            <a:spLocks noGrp="1"/>
          </p:cNvSpPr>
          <p:nvPr>
            <p:ph type="body" idx="1"/>
          </p:nvPr>
        </p:nvSpPr>
        <p:spPr>
          <a:xfrm>
            <a:off x="1260386" y="2647950"/>
            <a:ext cx="21861705" cy="9631579"/>
          </a:xfrm>
          <a:prstGeom prst="rect">
            <a:avLst/>
          </a:prstGeom>
        </p:spPr>
        <p:txBody>
          <a:bodyPr vert="horz" lIns="0" tIns="0" rIns="0" bIns="0" rtlCol="0">
            <a:normAutofit/>
          </a:bodyPr>
          <a:lstStyle/>
          <a:p>
            <a:pPr lvl="0"/>
            <a:r>
              <a:rPr lang="nb-NO" dirty="0" err="1"/>
              <a:t>Click</a:t>
            </a:r>
            <a:r>
              <a:rPr lang="nb-NO" dirty="0"/>
              <a:t> to </a:t>
            </a:r>
            <a:r>
              <a:rPr lang="nb-NO" dirty="0" err="1"/>
              <a:t>add</a:t>
            </a:r>
            <a:r>
              <a:rPr lang="nb-NO" dirty="0"/>
              <a:t> </a:t>
            </a:r>
            <a:r>
              <a:rPr lang="nb-NO" dirty="0" err="1"/>
              <a:t>text</a:t>
            </a:r>
            <a:endParaRPr lang="nb-NO" dirty="0"/>
          </a:p>
          <a:p>
            <a:pPr lvl="1"/>
            <a:r>
              <a:rPr lang="nb-NO" dirty="0"/>
              <a:t>Second level</a:t>
            </a:r>
          </a:p>
          <a:p>
            <a:pPr lvl="2"/>
            <a:r>
              <a:rPr lang="nb-NO" dirty="0"/>
              <a:t>Third level</a:t>
            </a:r>
          </a:p>
          <a:p>
            <a:pPr lvl="3"/>
            <a:r>
              <a:rPr lang="nb-NO" dirty="0"/>
              <a:t>Fourth level</a:t>
            </a:r>
          </a:p>
          <a:p>
            <a:pPr lvl="4"/>
            <a:r>
              <a:rPr lang="nb-NO" dirty="0"/>
              <a:t>Fifth level</a:t>
            </a:r>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Freeform 9"/>
          <p:cNvSpPr>
            <a:spLocks/>
          </p:cNvSpPr>
          <p:nvPr userDrawn="1"/>
        </p:nvSpPr>
        <p:spPr bwMode="auto">
          <a:xfrm>
            <a:off x="2609850" y="12903932"/>
            <a:ext cx="155575" cy="161925"/>
          </a:xfrm>
          <a:custGeom>
            <a:avLst/>
            <a:gdLst>
              <a:gd name="T0" fmla="*/ 98 w 98"/>
              <a:gd name="T1" fmla="*/ 102 h 102"/>
              <a:gd name="T2" fmla="*/ 0 w 98"/>
              <a:gd name="T3" fmla="*/ 102 h 102"/>
              <a:gd name="T4" fmla="*/ 0 w 98"/>
              <a:gd name="T5" fmla="*/ 0 h 102"/>
              <a:gd name="T6" fmla="*/ 98 w 98"/>
              <a:gd name="T7" fmla="*/ 102 h 102"/>
            </a:gdLst>
            <a:ahLst/>
            <a:cxnLst>
              <a:cxn ang="0">
                <a:pos x="T0" y="T1"/>
              </a:cxn>
              <a:cxn ang="0">
                <a:pos x="T2" y="T3"/>
              </a:cxn>
              <a:cxn ang="0">
                <a:pos x="T4" y="T5"/>
              </a:cxn>
              <a:cxn ang="0">
                <a:pos x="T6" y="T7"/>
              </a:cxn>
            </a:cxnLst>
            <a:rect l="0" t="0" r="r" b="b"/>
            <a:pathLst>
              <a:path w="98" h="102">
                <a:moveTo>
                  <a:pt x="98" y="102"/>
                </a:moveTo>
                <a:lnTo>
                  <a:pt x="0" y="102"/>
                </a:lnTo>
                <a:lnTo>
                  <a:pt x="0" y="0"/>
                </a:lnTo>
                <a:lnTo>
                  <a:pt x="98" y="102"/>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4" name="Rectangle 10"/>
          <p:cNvSpPr>
            <a:spLocks noChangeArrowheads="1"/>
          </p:cNvSpPr>
          <p:nvPr userDrawn="1"/>
        </p:nvSpPr>
        <p:spPr bwMode="auto">
          <a:xfrm>
            <a:off x="2455863" y="12903932"/>
            <a:ext cx="153988" cy="319088"/>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Freeform 11"/>
          <p:cNvSpPr>
            <a:spLocks/>
          </p:cNvSpPr>
          <p:nvPr userDrawn="1"/>
        </p:nvSpPr>
        <p:spPr bwMode="auto">
          <a:xfrm>
            <a:off x="2765425" y="12746770"/>
            <a:ext cx="158750" cy="476250"/>
          </a:xfrm>
          <a:custGeom>
            <a:avLst/>
            <a:gdLst>
              <a:gd name="T0" fmla="*/ 0 w 100"/>
              <a:gd name="T1" fmla="*/ 0 h 300"/>
              <a:gd name="T2" fmla="*/ 0 w 100"/>
              <a:gd name="T3" fmla="*/ 201 h 300"/>
              <a:gd name="T4" fmla="*/ 100 w 100"/>
              <a:gd name="T5" fmla="*/ 300 h 300"/>
              <a:gd name="T6" fmla="*/ 100 w 100"/>
              <a:gd name="T7" fmla="*/ 0 h 300"/>
              <a:gd name="T8" fmla="*/ 0 w 100"/>
              <a:gd name="T9" fmla="*/ 0 h 300"/>
            </a:gdLst>
            <a:ahLst/>
            <a:cxnLst>
              <a:cxn ang="0">
                <a:pos x="T0" y="T1"/>
              </a:cxn>
              <a:cxn ang="0">
                <a:pos x="T2" y="T3"/>
              </a:cxn>
              <a:cxn ang="0">
                <a:pos x="T4" y="T5"/>
              </a:cxn>
              <a:cxn ang="0">
                <a:pos x="T6" y="T7"/>
              </a:cxn>
              <a:cxn ang="0">
                <a:pos x="T8" y="T9"/>
              </a:cxn>
            </a:cxnLst>
            <a:rect l="0" t="0" r="r" b="b"/>
            <a:pathLst>
              <a:path w="100" h="300">
                <a:moveTo>
                  <a:pt x="0" y="0"/>
                </a:moveTo>
                <a:lnTo>
                  <a:pt x="0" y="201"/>
                </a:lnTo>
                <a:lnTo>
                  <a:pt x="100" y="300"/>
                </a:lnTo>
                <a:lnTo>
                  <a:pt x="100" y="0"/>
                </a:lnTo>
                <a:lnTo>
                  <a:pt x="0" y="0"/>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 name="Line 13"/>
          <p:cNvSpPr>
            <a:spLocks noChangeShapeType="1"/>
          </p:cNvSpPr>
          <p:nvPr userDrawn="1"/>
        </p:nvSpPr>
        <p:spPr bwMode="auto">
          <a:xfrm>
            <a:off x="2062163" y="13065857"/>
            <a:ext cx="393700"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Line 14"/>
          <p:cNvSpPr>
            <a:spLocks noChangeShapeType="1"/>
          </p:cNvSpPr>
          <p:nvPr userDrawn="1"/>
        </p:nvSpPr>
        <p:spPr bwMode="auto">
          <a:xfrm>
            <a:off x="2924175" y="13065857"/>
            <a:ext cx="21443950"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54" r:id="rId17"/>
    <p:sldLayoutId id="2147483663" r:id="rId18"/>
  </p:sldLayoutIdLst>
  <p:hf sldNum="0" hdr="0" ftr="0"/>
  <p:txStyles>
    <p:titleStyle>
      <a:lvl1pPr algn="l" defTabSz="1828526" rtl="0" eaLnBrk="1" latinLnBrk="0" hangingPunct="1">
        <a:lnSpc>
          <a:spcPct val="100000"/>
        </a:lnSpc>
        <a:spcBef>
          <a:spcPct val="0"/>
        </a:spcBef>
        <a:buNone/>
        <a:defRPr sz="7000" b="1" kern="1200">
          <a:solidFill>
            <a:schemeClr val="bg2"/>
          </a:solidFill>
          <a:latin typeface="+mj-lt"/>
          <a:ea typeface="+mj-ea"/>
          <a:cs typeface="+mj-cs"/>
        </a:defRPr>
      </a:lvl1pPr>
    </p:titleStyle>
    <p:body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www.eeagrantsmediu.ro/"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eagrantsmediu.ro/" TargetMode="Externa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F4C6A0A-A92C-7274-2BA5-5FC3D0D422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60158" y="729691"/>
            <a:ext cx="4172454" cy="1233340"/>
          </a:xfrm>
          <a:prstGeom prst="rect">
            <a:avLst/>
          </a:prstGeom>
          <a:noFill/>
          <a:ln>
            <a:noFill/>
          </a:ln>
        </p:spPr>
      </p:pic>
      <p:pic>
        <p:nvPicPr>
          <p:cNvPr id="10" name="Picture 9">
            <a:extLst>
              <a:ext uri="{FF2B5EF4-FFF2-40B4-BE49-F238E27FC236}">
                <a16:creationId xmlns="" xmlns:a16="http://schemas.microsoft.com/office/drawing/2014/main" id="{FBD37D28-9758-DCA0-81AB-3150FF317F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513555" y="729691"/>
            <a:ext cx="2432045" cy="1215486"/>
          </a:xfrm>
          <a:prstGeom prst="rect">
            <a:avLst/>
          </a:prstGeom>
          <a:noFill/>
          <a:ln>
            <a:noFill/>
          </a:ln>
        </p:spPr>
      </p:pic>
      <p:pic>
        <p:nvPicPr>
          <p:cNvPr id="11" name="Imagine 3">
            <a:extLst>
              <a:ext uri="{FF2B5EF4-FFF2-40B4-BE49-F238E27FC236}">
                <a16:creationId xmlns="" xmlns:a16="http://schemas.microsoft.com/office/drawing/2014/main" id="{2BF565A9-4F47-09CC-A777-60B79B492A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60390" y="250758"/>
            <a:ext cx="1254339" cy="1538685"/>
          </a:xfrm>
          <a:prstGeom prst="rect">
            <a:avLst/>
          </a:prstGeom>
          <a:noFill/>
          <a:ln>
            <a:noFill/>
          </a:ln>
        </p:spPr>
      </p:pic>
      <p:sp>
        <p:nvSpPr>
          <p:cNvPr id="16" name="TextBox 5">
            <a:extLst>
              <a:ext uri="{FF2B5EF4-FFF2-40B4-BE49-F238E27FC236}">
                <a16:creationId xmlns="" xmlns:a16="http://schemas.microsoft.com/office/drawing/2014/main" id="{CCFB879A-2128-5B3F-2393-9C967510DF78}"/>
              </a:ext>
            </a:extLst>
          </p:cNvPr>
          <p:cNvSpPr txBox="1"/>
          <p:nvPr/>
        </p:nvSpPr>
        <p:spPr>
          <a:xfrm>
            <a:off x="268846" y="12156141"/>
            <a:ext cx="23093178" cy="827919"/>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7000"/>
              </a:lnSpc>
              <a:spcBef>
                <a:spcPts val="0"/>
              </a:spcBef>
              <a:spcAft>
                <a:spcPts val="600"/>
              </a:spcAft>
              <a:buNone/>
              <a:tabLst/>
              <a:defRPr sz="1800" b="0" i="0" u="none" strike="noStrike" kern="0" cap="none" spc="0" baseline="0">
                <a:solidFill>
                  <a:srgbClr val="000000"/>
                </a:solidFill>
                <a:uFillTx/>
              </a:defRPr>
            </a:pPr>
            <a:r>
              <a:rPr lang="ro-RO" sz="2000" b="1" i="0" u="none" strike="noStrike" kern="1200" cap="none" spc="0" baseline="0" dirty="0" err="1">
                <a:solidFill>
                  <a:srgbClr val="000000"/>
                </a:solidFill>
                <a:uFillTx/>
                <a:latin typeface="Calibri" pitchFamily="34"/>
                <a:ea typeface="Calibri" pitchFamily="34"/>
                <a:cs typeface="Times New Roman" pitchFamily="18"/>
              </a:rPr>
              <a:t>Working</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err="1">
                <a:solidFill>
                  <a:srgbClr val="000000"/>
                </a:solidFill>
                <a:uFillTx/>
                <a:latin typeface="Calibri" pitchFamily="34"/>
                <a:ea typeface="Calibri" pitchFamily="34"/>
                <a:cs typeface="Times New Roman" pitchFamily="18"/>
              </a:rPr>
              <a:t>together</a:t>
            </a:r>
            <a:r>
              <a:rPr lang="ro-RO" sz="2000" b="1" i="0" u="none" strike="noStrike" kern="1200" cap="none" spc="0" baseline="0" dirty="0">
                <a:solidFill>
                  <a:srgbClr val="000000"/>
                </a:solidFill>
                <a:uFillTx/>
                <a:latin typeface="Calibri" pitchFamily="34"/>
                <a:ea typeface="Calibri" pitchFamily="34"/>
                <a:cs typeface="Times New Roman" pitchFamily="18"/>
              </a:rPr>
              <a:t> for a </a:t>
            </a:r>
            <a:r>
              <a:rPr lang="ro-RO" sz="2000" b="1" i="0" u="none" strike="noStrike" kern="1200" cap="none" spc="0" baseline="0" dirty="0" err="1">
                <a:solidFill>
                  <a:srgbClr val="00B050"/>
                </a:solidFill>
                <a:uFillTx/>
                <a:latin typeface="Calibri" pitchFamily="34"/>
                <a:ea typeface="Calibri" pitchFamily="34"/>
                <a:cs typeface="Times New Roman" pitchFamily="18"/>
              </a:rPr>
              <a:t>green</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a:solidFill>
                  <a:srgbClr val="ED7D31"/>
                </a:solidFill>
                <a:uFillTx/>
                <a:latin typeface="Calibri" pitchFamily="34"/>
                <a:ea typeface="Calibri" pitchFamily="34"/>
                <a:cs typeface="Times New Roman" pitchFamily="18"/>
              </a:rPr>
              <a:t>competitive</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err="1">
                <a:solidFill>
                  <a:srgbClr val="000000"/>
                </a:solidFill>
                <a:uFillTx/>
                <a:latin typeface="Calibri" pitchFamily="34"/>
                <a:ea typeface="Calibri" pitchFamily="34"/>
                <a:cs typeface="Times New Roman" pitchFamily="18"/>
              </a:rPr>
              <a:t>and</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a:solidFill>
                  <a:srgbClr val="00B0F0"/>
                </a:solidFill>
                <a:uFillTx/>
                <a:latin typeface="Calibri" pitchFamily="34"/>
                <a:ea typeface="Calibri" pitchFamily="34"/>
                <a:cs typeface="Times New Roman" pitchFamily="18"/>
              </a:rPr>
              <a:t>inclusive</a:t>
            </a:r>
            <a:r>
              <a:rPr lang="ro-RO" sz="2000" b="1" i="0" u="none" strike="noStrike" kern="1200" cap="none" spc="0" baseline="0" dirty="0">
                <a:solidFill>
                  <a:srgbClr val="000000"/>
                </a:solidFill>
                <a:uFillTx/>
                <a:latin typeface="Calibri" pitchFamily="34"/>
                <a:ea typeface="Calibri" pitchFamily="34"/>
                <a:cs typeface="Times New Roman" pitchFamily="18"/>
              </a:rPr>
              <a:t> Europe</a:t>
            </a:r>
          </a:p>
          <a:p>
            <a:pPr marL="0" marR="0" lvl="0" indent="0" algn="r" defTabSz="457200" rtl="0" fontAlgn="auto" hangingPunct="1">
              <a:lnSpc>
                <a:spcPct val="107000"/>
              </a:lnSpc>
              <a:spcBef>
                <a:spcPts val="0"/>
              </a:spcBef>
              <a:spcAft>
                <a:spcPts val="600"/>
              </a:spcAft>
              <a:buNone/>
              <a:tabLst/>
              <a:defRPr sz="1800" b="0" i="0" u="none" strike="noStrike" kern="0" cap="none" spc="0" baseline="0">
                <a:solidFill>
                  <a:srgbClr val="000000"/>
                </a:solidFill>
                <a:uFillTx/>
              </a:defRPr>
            </a:pPr>
            <a:r>
              <a:rPr lang="en-GB" sz="2000" b="0" i="0" u="none" strike="noStrike" kern="0" cap="none" spc="0" baseline="0" dirty="0">
                <a:solidFill>
                  <a:srgbClr val="1155CC"/>
                </a:solidFill>
                <a:uFillTx/>
                <a:latin typeface="Calibri"/>
                <a:hlinkClick r:id="rId5"/>
              </a:rPr>
              <a:t>www.eeagrantsmediu.ro</a:t>
            </a:r>
            <a:endParaRPr lang="en-GB" sz="2000" b="0" i="0" u="none" strike="noStrike" kern="1200" cap="none" spc="0" baseline="0" dirty="0">
              <a:solidFill>
                <a:srgbClr val="000000"/>
              </a:solidFill>
              <a:uFillTx/>
              <a:latin typeface="Calibri"/>
              <a:ea typeface="Calibri" pitchFamily="34"/>
              <a:cs typeface="Times New Roman" pitchFamily="18"/>
            </a:endParaRPr>
          </a:p>
        </p:txBody>
      </p:sp>
      <p:sp>
        <p:nvSpPr>
          <p:cNvPr id="19" name="Title 1">
            <a:extLst>
              <a:ext uri="{FF2B5EF4-FFF2-40B4-BE49-F238E27FC236}">
                <a16:creationId xmlns="" xmlns:a16="http://schemas.microsoft.com/office/drawing/2014/main" id="{F863E320-B3B9-2027-7B49-0133A89A4A47}"/>
              </a:ext>
            </a:extLst>
          </p:cNvPr>
          <p:cNvSpPr txBox="1">
            <a:spLocks/>
          </p:cNvSpPr>
          <p:nvPr/>
        </p:nvSpPr>
        <p:spPr>
          <a:xfrm>
            <a:off x="1260156" y="2133601"/>
            <a:ext cx="21860511" cy="1936376"/>
          </a:xfrm>
          <a:prstGeom prst="rect">
            <a:avLst/>
          </a:prstGeom>
        </p:spPr>
        <p:txBody>
          <a:bodyPr vert="horz" wrap="square" lIns="0" tIns="0" rIns="0" bIns="0" rtlCol="0" anchor="ctr">
            <a:normAutofit/>
          </a:bodyPr>
          <a:lstStyle>
            <a:lvl1pPr algn="l" defTabSz="1828526" rtl="0" eaLnBrk="1" latinLnBrk="0" hangingPunct="1">
              <a:lnSpc>
                <a:spcPct val="100000"/>
              </a:lnSpc>
              <a:spcBef>
                <a:spcPct val="0"/>
              </a:spcBef>
              <a:buNone/>
              <a:defRPr sz="8000" b="1" kern="1200">
                <a:solidFill>
                  <a:schemeClr val="bg2"/>
                </a:solidFill>
                <a:latin typeface="+mj-lt"/>
                <a:ea typeface="+mj-ea"/>
                <a:cs typeface="+mj-cs"/>
              </a:defRPr>
            </a:lvl1pPr>
          </a:lstStyle>
          <a:p>
            <a:pPr algn="ctr"/>
            <a:r>
              <a:rPr lang="ro-RO" sz="3600" dirty="0" err="1" smtClean="0">
                <a:latin typeface="Arial" pitchFamily="34"/>
              </a:rPr>
              <a:t>Shutting</a:t>
            </a:r>
            <a:r>
              <a:rPr lang="ro-RO" sz="3600" dirty="0" smtClean="0">
                <a:latin typeface="Arial" pitchFamily="34"/>
              </a:rPr>
              <a:t> </a:t>
            </a:r>
            <a:r>
              <a:rPr lang="ro-RO" sz="3600" dirty="0" err="1" smtClean="0">
                <a:latin typeface="Arial" pitchFamily="34"/>
              </a:rPr>
              <a:t>down</a:t>
            </a:r>
            <a:r>
              <a:rPr lang="en-GB" sz="3600" smtClean="0">
                <a:latin typeface="Arial" pitchFamily="34"/>
              </a:rPr>
              <a:t> the </a:t>
            </a:r>
            <a:r>
              <a:rPr lang="en-GB" sz="3600" dirty="0">
                <a:latin typeface="Arial" pitchFamily="34"/>
              </a:rPr>
              <a:t>temporary municipal waste landfill in </a:t>
            </a:r>
            <a:r>
              <a:rPr lang="en-GB" sz="3600" dirty="0" err="1">
                <a:latin typeface="Arial" pitchFamily="34"/>
              </a:rPr>
              <a:t>Fălticeni</a:t>
            </a:r>
            <a:r>
              <a:rPr lang="en-GB" sz="3600" dirty="0">
                <a:latin typeface="Arial" pitchFamily="34"/>
              </a:rPr>
              <a:t>, Suceava County through the implementation of an innovative </a:t>
            </a:r>
            <a:r>
              <a:rPr lang="en-GB" sz="3600" dirty="0" smtClean="0">
                <a:latin typeface="Arial" pitchFamily="34"/>
              </a:rPr>
              <a:t>technology  </a:t>
            </a:r>
            <a:r>
              <a:rPr lang="en-GB" sz="3600" dirty="0">
                <a:latin typeface="Arial" pitchFamily="34"/>
              </a:rPr>
              <a:t>IDTDMF</a:t>
            </a:r>
            <a:r>
              <a:rPr lang="ro-RO" sz="3600" dirty="0" smtClean="0">
                <a:latin typeface="Arial" pitchFamily="34"/>
              </a:rPr>
              <a:t> </a:t>
            </a:r>
            <a:endParaRPr lang="en-GB" sz="3600" dirty="0"/>
          </a:p>
        </p:txBody>
      </p:sp>
      <p:sp>
        <p:nvSpPr>
          <p:cNvPr id="20" name="Subtitle 2">
            <a:extLst>
              <a:ext uri="{FF2B5EF4-FFF2-40B4-BE49-F238E27FC236}">
                <a16:creationId xmlns="" xmlns:a16="http://schemas.microsoft.com/office/drawing/2014/main" id="{3F63B53F-0C18-C22B-961D-D064CAAD4D8A}"/>
              </a:ext>
            </a:extLst>
          </p:cNvPr>
          <p:cNvSpPr txBox="1">
            <a:spLocks/>
          </p:cNvSpPr>
          <p:nvPr/>
        </p:nvSpPr>
        <p:spPr>
          <a:xfrm>
            <a:off x="1260155" y="3801037"/>
            <a:ext cx="21860510" cy="793732"/>
          </a:xfrm>
          <a:prstGeom prst="rect">
            <a:avLst/>
          </a:prstGeom>
        </p:spPr>
        <p:txBody>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indent="0" algn="ctr">
              <a:lnSpc>
                <a:spcPct val="115000"/>
              </a:lnSpc>
              <a:spcAft>
                <a:spcPts val="800"/>
              </a:spcAft>
              <a:buNone/>
            </a:pPr>
            <a:r>
              <a:rPr lang="en-GB" sz="3200" dirty="0" smtClean="0">
                <a:solidFill>
                  <a:srgbClr val="26282A"/>
                </a:solidFill>
                <a:latin typeface="Calibri" panose="020F0502020204030204" pitchFamily="34" charset="0"/>
                <a:cs typeface="Calibri" panose="020F0502020204030204" pitchFamily="34" charset="0"/>
              </a:rPr>
              <a:t>financed </a:t>
            </a:r>
            <a:r>
              <a:rPr lang="en-GB" sz="3200" dirty="0">
                <a:solidFill>
                  <a:srgbClr val="26282A"/>
                </a:solidFill>
                <a:latin typeface="Calibri" panose="020F0502020204030204" pitchFamily="34" charset="0"/>
                <a:cs typeface="Calibri" panose="020F0502020204030204" pitchFamily="34" charset="0"/>
              </a:rPr>
              <a:t>through the Financial Mechanism of the European Economic Area (EEA) 2014-2021 under the "Environment, Climate Change Adaptation, and Ecosystems" Program (RO-</a:t>
            </a:r>
            <a:r>
              <a:rPr lang="en-GB" sz="3200" dirty="0" err="1">
                <a:solidFill>
                  <a:srgbClr val="26282A"/>
                </a:solidFill>
                <a:latin typeface="Calibri" panose="020F0502020204030204" pitchFamily="34" charset="0"/>
                <a:cs typeface="Calibri" panose="020F0502020204030204" pitchFamily="34" charset="0"/>
              </a:rPr>
              <a:t>Mediu</a:t>
            </a:r>
            <a:r>
              <a:rPr lang="en-GB" sz="3200" dirty="0">
                <a:solidFill>
                  <a:srgbClr val="26282A"/>
                </a:solidFill>
                <a:latin typeface="Calibri" panose="020F0502020204030204" pitchFamily="34" charset="0"/>
                <a:cs typeface="Calibri" panose="020F0502020204030204" pitchFamily="34" charset="0"/>
              </a:rPr>
              <a:t>).</a:t>
            </a:r>
            <a:r>
              <a:rPr lang="ro-RO" sz="3200" dirty="0" smtClean="0">
                <a:solidFill>
                  <a:srgbClr val="26282A"/>
                </a:solidFill>
                <a:latin typeface="Calibri" panose="020F0502020204030204" pitchFamily="34" charset="0"/>
                <a:cs typeface="Calibri" panose="020F0502020204030204" pitchFamily="34" charset="0"/>
              </a:rPr>
              <a:t> </a:t>
            </a:r>
            <a:r>
              <a:rPr lang="ro-RO" sz="3200" dirty="0">
                <a:solidFill>
                  <a:srgbClr val="26282A"/>
                </a:solidFill>
                <a:latin typeface="Calibri" panose="020F0502020204030204" pitchFamily="34" charset="0"/>
                <a:cs typeface="Calibri" panose="020F0502020204030204" pitchFamily="34" charset="0"/>
              </a:rPr>
              <a:t>Contract 25249/BT/24.11.2022</a:t>
            </a:r>
            <a:endParaRPr lang="en-GB" sz="3200" dirty="0">
              <a:latin typeface="Calibri" panose="020F0502020204030204" pitchFamily="34" charset="0"/>
              <a:cs typeface="Calibri" panose="020F0502020204030204" pitchFamily="34" charset="0"/>
            </a:endParaRPr>
          </a:p>
        </p:txBody>
      </p:sp>
      <p:sp>
        <p:nvSpPr>
          <p:cNvPr id="8" name="Plassholder for innhold 2">
            <a:extLst>
              <a:ext uri="{FF2B5EF4-FFF2-40B4-BE49-F238E27FC236}">
                <a16:creationId xmlns="" xmlns:a16="http://schemas.microsoft.com/office/drawing/2014/main" id="{9F515F72-B7CD-7048-5380-F58F876DECEE}"/>
              </a:ext>
            </a:extLst>
          </p:cNvPr>
          <p:cNvSpPr txBox="1">
            <a:spLocks/>
          </p:cNvSpPr>
          <p:nvPr/>
        </p:nvSpPr>
        <p:spPr>
          <a:xfrm>
            <a:off x="1075769" y="8106708"/>
            <a:ext cx="22017410" cy="2223247"/>
          </a:xfrm>
          <a:prstGeom prst="rect">
            <a:avLst/>
          </a:prstGeom>
        </p:spPr>
        <p:txBody>
          <a:bodyPr vert="horz" lIns="0" tIns="0" rIns="0" bIns="0" rtlCol="0">
            <a:normAutofit lnSpcReduction="10000"/>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indent="0" algn="just">
              <a:spcBef>
                <a:spcPts val="600"/>
              </a:spcBef>
              <a:spcAft>
                <a:spcPts val="600"/>
              </a:spcAft>
              <a:buNone/>
            </a:pPr>
            <a:r>
              <a:rPr lang="en-GB" dirty="0" smtClean="0">
                <a:latin typeface="Arial" panose="020B0604020202020204" pitchFamily="34" charset="0"/>
                <a:ea typeface="Calibri" panose="020F0502020204030204" pitchFamily="34" charset="0"/>
                <a:cs typeface="Arial" panose="020B0604020202020204" pitchFamily="34" charset="0"/>
              </a:rPr>
              <a:t>The </a:t>
            </a:r>
            <a:r>
              <a:rPr lang="en-GB" dirty="0">
                <a:latin typeface="Arial" panose="020B0604020202020204" pitchFamily="34" charset="0"/>
                <a:ea typeface="Calibri" panose="020F0502020204030204" pitchFamily="34" charset="0"/>
                <a:cs typeface="Arial" panose="020B0604020202020204" pitchFamily="34" charset="0"/>
              </a:rPr>
              <a:t>total value of the project was 9,573,894.25 RON, of which the eligible value of the project </a:t>
            </a:r>
            <a:r>
              <a:rPr lang="en-GB" dirty="0">
                <a:latin typeface="Arial" panose="020B0604020202020204" pitchFamily="34" charset="0"/>
                <a:ea typeface="Calibri" panose="020F0502020204030204" pitchFamily="34" charset="0"/>
                <a:cs typeface="Arial" panose="020B0604020202020204" pitchFamily="34" charset="0"/>
              </a:rPr>
              <a:t>was 9,325,011.30 </a:t>
            </a:r>
            <a:r>
              <a:rPr lang="en-GB" dirty="0">
                <a:latin typeface="Arial" panose="020B0604020202020204" pitchFamily="34" charset="0"/>
                <a:ea typeface="Calibri" panose="020F0502020204030204" pitchFamily="34" charset="0"/>
                <a:cs typeface="Arial" panose="020B0604020202020204" pitchFamily="34" charset="0"/>
              </a:rPr>
              <a:t>RON (including 7,926,259.61 RON eligible non-reimbursable funding from the EEA Financial Mechanism and 1,398,751.69 RON eligible non-reimbursable funding from the national budget), and 248,882.95 RON is the ineligible value. The implementation period was between November 24, 2022, and April 30, 2024.The amount used for the implementation of the project, according to the Project Closure Note, was 8,008,522.90 RON.</a:t>
            </a:r>
            <a:endParaRPr lang="x-none"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Dreptunghi 3"/>
          <p:cNvSpPr/>
          <p:nvPr/>
        </p:nvSpPr>
        <p:spPr>
          <a:xfrm>
            <a:off x="1075769" y="5342963"/>
            <a:ext cx="22286255" cy="1938992"/>
          </a:xfrm>
          <a:prstGeom prst="rect">
            <a:avLst/>
          </a:prstGeom>
        </p:spPr>
        <p:txBody>
          <a:bodyPr wrap="square">
            <a:spAutoFit/>
          </a:bodyPr>
          <a:lstStyle/>
          <a:p>
            <a:pPr lvl="0" algn="just"/>
            <a:r>
              <a:rPr lang="en-GB" sz="3000" dirty="0" smtClean="0">
                <a:solidFill>
                  <a:srgbClr val="000000"/>
                </a:solidFill>
              </a:rPr>
              <a:t>The </a:t>
            </a:r>
            <a:r>
              <a:rPr lang="en-GB" sz="3000" dirty="0">
                <a:solidFill>
                  <a:srgbClr val="000000"/>
                </a:solidFill>
              </a:rPr>
              <a:t>Municipality of </a:t>
            </a:r>
            <a:r>
              <a:rPr lang="en-GB" sz="3000" dirty="0" err="1">
                <a:solidFill>
                  <a:srgbClr val="000000"/>
                </a:solidFill>
              </a:rPr>
              <a:t>Fălticeni</a:t>
            </a:r>
            <a:r>
              <a:rPr lang="en-GB" sz="3000" dirty="0">
                <a:solidFill>
                  <a:srgbClr val="000000"/>
                </a:solidFill>
              </a:rPr>
              <a:t> signed on November 24, 2022, the financing contract no. 25249/ BT /24.11.2022 for the implementation of the project "Shutting </a:t>
            </a:r>
            <a:r>
              <a:rPr lang="en-GB" sz="3000" dirty="0" smtClean="0">
                <a:solidFill>
                  <a:srgbClr val="000000"/>
                </a:solidFill>
              </a:rPr>
              <a:t>down </a:t>
            </a:r>
            <a:r>
              <a:rPr lang="en-GB" sz="3000" dirty="0">
                <a:solidFill>
                  <a:srgbClr val="000000"/>
                </a:solidFill>
              </a:rPr>
              <a:t>of the temporary municipal waste landfill in </a:t>
            </a:r>
            <a:r>
              <a:rPr lang="en-GB" sz="3000" dirty="0" err="1">
                <a:solidFill>
                  <a:srgbClr val="000000"/>
                </a:solidFill>
              </a:rPr>
              <a:t>Fălticeni</a:t>
            </a:r>
            <a:r>
              <a:rPr lang="en-GB" sz="3000" dirty="0">
                <a:solidFill>
                  <a:srgbClr val="000000"/>
                </a:solidFill>
              </a:rPr>
              <a:t>, Suceava County through the implementation of an innovative technology" – IDTDMF, financed through the Financial Mechanism of the European Economic Area (EEA) under the "Environment, </a:t>
            </a:r>
            <a:r>
              <a:rPr lang="ro-RO" sz="3000" dirty="0" smtClean="0">
                <a:solidFill>
                  <a:srgbClr val="000000"/>
                </a:solidFill>
              </a:rPr>
              <a:t>C</a:t>
            </a:r>
            <a:r>
              <a:rPr lang="en-GB" sz="3000" dirty="0" err="1" smtClean="0">
                <a:solidFill>
                  <a:srgbClr val="000000"/>
                </a:solidFill>
              </a:rPr>
              <a:t>limate</a:t>
            </a:r>
            <a:r>
              <a:rPr lang="en-GB" sz="3000" dirty="0" smtClean="0">
                <a:solidFill>
                  <a:srgbClr val="000000"/>
                </a:solidFill>
              </a:rPr>
              <a:t> </a:t>
            </a:r>
            <a:r>
              <a:rPr lang="ro-RO" sz="3000" dirty="0" smtClean="0">
                <a:solidFill>
                  <a:srgbClr val="000000"/>
                </a:solidFill>
              </a:rPr>
              <a:t>C</a:t>
            </a:r>
            <a:r>
              <a:rPr lang="en-GB" sz="3000" dirty="0" err="1" smtClean="0">
                <a:solidFill>
                  <a:srgbClr val="000000"/>
                </a:solidFill>
              </a:rPr>
              <a:t>hange</a:t>
            </a:r>
            <a:r>
              <a:rPr lang="en-GB" sz="3000" dirty="0" smtClean="0">
                <a:solidFill>
                  <a:srgbClr val="000000"/>
                </a:solidFill>
              </a:rPr>
              <a:t> </a:t>
            </a:r>
            <a:r>
              <a:rPr lang="ro-RO" sz="3000" dirty="0" smtClean="0">
                <a:solidFill>
                  <a:srgbClr val="000000"/>
                </a:solidFill>
              </a:rPr>
              <a:t>A</a:t>
            </a:r>
            <a:r>
              <a:rPr lang="en-GB" sz="3000" dirty="0" err="1" smtClean="0">
                <a:solidFill>
                  <a:srgbClr val="000000"/>
                </a:solidFill>
              </a:rPr>
              <a:t>daptation</a:t>
            </a:r>
            <a:r>
              <a:rPr lang="en-GB" sz="3000" dirty="0">
                <a:solidFill>
                  <a:srgbClr val="000000"/>
                </a:solidFill>
              </a:rPr>
              <a:t>, and </a:t>
            </a:r>
            <a:r>
              <a:rPr lang="ro-RO" sz="3000" dirty="0" smtClean="0">
                <a:solidFill>
                  <a:srgbClr val="000000"/>
                </a:solidFill>
              </a:rPr>
              <a:t>E</a:t>
            </a:r>
            <a:r>
              <a:rPr lang="en-GB" sz="3000" dirty="0" err="1" smtClean="0">
                <a:solidFill>
                  <a:srgbClr val="000000"/>
                </a:solidFill>
              </a:rPr>
              <a:t>cosystems</a:t>
            </a:r>
            <a:r>
              <a:rPr lang="en-GB" sz="3000" dirty="0">
                <a:solidFill>
                  <a:srgbClr val="000000"/>
                </a:solidFill>
              </a:rPr>
              <a:t>" </a:t>
            </a:r>
            <a:r>
              <a:rPr lang="ro-RO" sz="3000" dirty="0" smtClean="0">
                <a:solidFill>
                  <a:srgbClr val="000000"/>
                </a:solidFill>
              </a:rPr>
              <a:t>P</a:t>
            </a:r>
            <a:r>
              <a:rPr lang="en-GB" sz="3000" dirty="0" err="1" smtClean="0">
                <a:solidFill>
                  <a:srgbClr val="000000"/>
                </a:solidFill>
              </a:rPr>
              <a:t>rogram</a:t>
            </a:r>
            <a:r>
              <a:rPr lang="en-GB" sz="3000" dirty="0" smtClean="0">
                <a:solidFill>
                  <a:srgbClr val="000000"/>
                </a:solidFill>
              </a:rPr>
              <a:t> </a:t>
            </a:r>
            <a:r>
              <a:rPr lang="en-GB" sz="3000" dirty="0">
                <a:solidFill>
                  <a:srgbClr val="000000"/>
                </a:solidFill>
              </a:rPr>
              <a:t>(RO-</a:t>
            </a:r>
            <a:r>
              <a:rPr lang="en-GB" sz="3000" dirty="0" err="1">
                <a:solidFill>
                  <a:srgbClr val="000000"/>
                </a:solidFill>
              </a:rPr>
              <a:t>Mediu</a:t>
            </a:r>
            <a:r>
              <a:rPr lang="en-GB" sz="3000" dirty="0">
                <a:solidFill>
                  <a:srgbClr val="000000"/>
                </a:solidFill>
              </a:rPr>
              <a:t>).</a:t>
            </a:r>
            <a:endParaRPr lang="vi-VN" sz="3000" dirty="0">
              <a:solidFill>
                <a:srgbClr val="000000"/>
              </a:solidFill>
            </a:endParaRPr>
          </a:p>
        </p:txBody>
      </p:sp>
    </p:spTree>
    <p:extLst>
      <p:ext uri="{BB962C8B-B14F-4D97-AF65-F5344CB8AC3E}">
        <p14:creationId xmlns:p14="http://schemas.microsoft.com/office/powerpoint/2010/main" val="3624159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98792" y="2840197"/>
            <a:ext cx="22177121" cy="5283122"/>
          </a:xfrm>
        </p:spPr>
        <p:txBody>
          <a:bodyPr/>
          <a:lstStyle/>
          <a:p>
            <a:pPr marL="0" indent="0">
              <a:buNone/>
            </a:pPr>
            <a:r>
              <a:rPr lang="en-GB" dirty="0" smtClean="0"/>
              <a:t>The </a:t>
            </a:r>
            <a:r>
              <a:rPr lang="en-GB" dirty="0"/>
              <a:t>general objective of the project was to address a major environmental issue of the Municipality of </a:t>
            </a:r>
            <a:r>
              <a:rPr lang="en-GB" dirty="0" err="1"/>
              <a:t>Fălticeni</a:t>
            </a:r>
            <a:r>
              <a:rPr lang="en-GB" dirty="0"/>
              <a:t>, which was causing significant pollution (both </a:t>
            </a:r>
            <a:r>
              <a:rPr lang="en-GB" dirty="0" err="1"/>
              <a:t>odor</a:t>
            </a:r>
            <a:r>
              <a:rPr lang="en-GB" dirty="0"/>
              <a:t> and soil pollution), by closing the temporary municipal waste landfill in </a:t>
            </a:r>
            <a:r>
              <a:rPr lang="en-GB" dirty="0" err="1"/>
              <a:t>Fălticeni</a:t>
            </a:r>
            <a:r>
              <a:rPr lang="en-GB" dirty="0"/>
              <a:t>, Suceava County.</a:t>
            </a:r>
          </a:p>
        </p:txBody>
      </p:sp>
      <p:sp>
        <p:nvSpPr>
          <p:cNvPr id="4" name="Plassholder for tekst 3"/>
          <p:cNvSpPr>
            <a:spLocks noGrp="1"/>
          </p:cNvSpPr>
          <p:nvPr>
            <p:ph type="body" sz="quarter" idx="10"/>
          </p:nvPr>
        </p:nvSpPr>
        <p:spPr>
          <a:xfrm>
            <a:off x="1149734" y="2350631"/>
            <a:ext cx="21861704" cy="461665"/>
          </a:xfrm>
        </p:spPr>
        <p:txBody>
          <a:bodyPr/>
          <a:lstStyle/>
          <a:p>
            <a:r>
              <a:rPr lang="ro-RO" dirty="0" smtClean="0"/>
              <a:t>The </a:t>
            </a:r>
            <a:r>
              <a:rPr lang="en-GB" dirty="0" smtClean="0"/>
              <a:t>general </a:t>
            </a:r>
            <a:r>
              <a:rPr lang="en-GB" dirty="0"/>
              <a:t>objective of the project</a:t>
            </a:r>
          </a:p>
        </p:txBody>
      </p:sp>
      <p:sp>
        <p:nvSpPr>
          <p:cNvPr id="5" name="Plassholder for tekst 3">
            <a:extLst>
              <a:ext uri="{FF2B5EF4-FFF2-40B4-BE49-F238E27FC236}">
                <a16:creationId xmlns="" xmlns:a16="http://schemas.microsoft.com/office/drawing/2014/main" id="{D004712D-08A4-2C8A-3712-A726C8CBADEC}"/>
              </a:ext>
            </a:extLst>
          </p:cNvPr>
          <p:cNvSpPr txBox="1">
            <a:spLocks/>
          </p:cNvSpPr>
          <p:nvPr/>
        </p:nvSpPr>
        <p:spPr>
          <a:xfrm>
            <a:off x="1098792" y="4000355"/>
            <a:ext cx="21861704" cy="461665"/>
          </a:xfrm>
          <a:prstGeom prst="rect">
            <a:avLst/>
          </a:prstGeom>
        </p:spPr>
        <p:txBody>
          <a:bodyPr vert="horz" lIns="0" tIns="0" rIns="0" bIns="0" rtlCol="0">
            <a:spAutoFit/>
          </a:bodyPr>
          <a:lstStyle>
            <a:lvl1pPr marL="0" indent="0" algn="l" defTabSz="1828526" rtl="0" eaLnBrk="1" latinLnBrk="0" hangingPunct="1">
              <a:lnSpc>
                <a:spcPct val="100000"/>
              </a:lnSpc>
              <a:spcBef>
                <a:spcPts val="2000"/>
              </a:spcBef>
              <a:buFont typeface="Arial" panose="020B0604020202020204" pitchFamily="34" charset="0"/>
              <a:buNone/>
              <a:defRPr sz="3000" b="1" kern="1200">
                <a:solidFill>
                  <a:schemeClr val="accent1"/>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GB" dirty="0" smtClean="0"/>
              <a:t>The </a:t>
            </a:r>
            <a:r>
              <a:rPr lang="en-GB" dirty="0"/>
              <a:t>specific objectives of the project:</a:t>
            </a:r>
          </a:p>
        </p:txBody>
      </p:sp>
      <p:sp>
        <p:nvSpPr>
          <p:cNvPr id="6" name="Plassholder for innhold 2">
            <a:extLst>
              <a:ext uri="{FF2B5EF4-FFF2-40B4-BE49-F238E27FC236}">
                <a16:creationId xmlns="" xmlns:a16="http://schemas.microsoft.com/office/drawing/2014/main" id="{9F515F72-B7CD-7048-5380-F58F876DECEE}"/>
              </a:ext>
            </a:extLst>
          </p:cNvPr>
          <p:cNvSpPr txBox="1">
            <a:spLocks/>
          </p:cNvSpPr>
          <p:nvPr/>
        </p:nvSpPr>
        <p:spPr>
          <a:xfrm>
            <a:off x="1098792" y="4765405"/>
            <a:ext cx="22015757" cy="3357914"/>
          </a:xfrm>
          <a:prstGeom prst="rect">
            <a:avLst/>
          </a:prstGeom>
        </p:spPr>
        <p:txBody>
          <a:bodyPr vert="horz" lIns="0" tIns="0" rIns="0" bIns="0" rtlCol="0">
            <a:normAutofit/>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baseline="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GB" dirty="0"/>
              <a:t>The introduction of treated waste through the proposed technology into the circular economy</a:t>
            </a:r>
            <a:r>
              <a:rPr lang="en-GB" dirty="0" smtClean="0"/>
              <a:t>;</a:t>
            </a:r>
            <a:endParaRPr lang="ro-RO" dirty="0" smtClean="0"/>
          </a:p>
          <a:p>
            <a:pPr marL="514350" indent="-514350">
              <a:buFont typeface="Arial" panose="020B0604020202020204" pitchFamily="34" charset="0"/>
              <a:buAutoNum type="arabicPeriod"/>
            </a:pPr>
            <a:r>
              <a:rPr lang="en-GB" dirty="0" smtClean="0"/>
              <a:t>Improving </a:t>
            </a:r>
            <a:r>
              <a:rPr lang="en-GB" dirty="0"/>
              <a:t>the local institutional capacity in the field of municipal waste management</a:t>
            </a:r>
            <a:r>
              <a:rPr lang="en-GB" dirty="0" smtClean="0"/>
              <a:t>;</a:t>
            </a:r>
            <a:endParaRPr lang="ro-RO" dirty="0" smtClean="0"/>
          </a:p>
          <a:p>
            <a:pPr marL="514350" indent="-514350">
              <a:buFont typeface="Arial" panose="020B0604020202020204" pitchFamily="34" charset="0"/>
              <a:buAutoNum type="arabicPeriod"/>
            </a:pPr>
            <a:r>
              <a:rPr lang="en-GB" dirty="0" smtClean="0"/>
              <a:t>Carrying </a:t>
            </a:r>
            <a:r>
              <a:rPr lang="en-GB" dirty="0"/>
              <a:t>out a comprehensive public information and education campaign on municipal waste management</a:t>
            </a:r>
            <a:r>
              <a:rPr lang="en-GB" dirty="0" smtClean="0"/>
              <a:t>.</a:t>
            </a:r>
            <a:endParaRPr lang="ro-RO" dirty="0" smtClean="0"/>
          </a:p>
          <a:p>
            <a:pPr marL="0" indent="0">
              <a:buNone/>
            </a:pPr>
            <a:r>
              <a:rPr lang="en-GB" dirty="0" smtClean="0"/>
              <a:t>The </a:t>
            </a:r>
            <a:r>
              <a:rPr lang="en-GB" dirty="0"/>
              <a:t>project contributed to achieving the general objective of the Environmental Improvement Program. </a:t>
            </a:r>
            <a:r>
              <a:rPr lang="en-GB" dirty="0" smtClean="0"/>
              <a:t>With </a:t>
            </a:r>
            <a:r>
              <a:rPr lang="en-GB" dirty="0"/>
              <a:t>the closure of the temporary waste landfill, enhanced protection of the area against soil and air pollution was achieved.</a:t>
            </a:r>
          </a:p>
        </p:txBody>
      </p:sp>
      <p:sp>
        <p:nvSpPr>
          <p:cNvPr id="8" name="TextBox 5">
            <a:extLst>
              <a:ext uri="{FF2B5EF4-FFF2-40B4-BE49-F238E27FC236}">
                <a16:creationId xmlns="" xmlns:a16="http://schemas.microsoft.com/office/drawing/2014/main" id="{73D4C93A-4438-9591-AD02-D2025DFCBDEC}"/>
              </a:ext>
            </a:extLst>
          </p:cNvPr>
          <p:cNvSpPr txBox="1"/>
          <p:nvPr/>
        </p:nvSpPr>
        <p:spPr>
          <a:xfrm>
            <a:off x="1257310" y="11805970"/>
            <a:ext cx="21857239" cy="827919"/>
          </a:xfrm>
          <a:prstGeom prst="rect">
            <a:avLst/>
          </a:prstGeom>
          <a:noFill/>
          <a:ln cap="flat">
            <a:noFill/>
          </a:ln>
        </p:spPr>
        <p:txBody>
          <a:bodyPr vert="horz" wrap="square" lIns="91440" tIns="45720" rIns="91440" bIns="45720" anchor="t" anchorCtr="0" compatLnSpc="1">
            <a:spAutoFit/>
          </a:bodyPr>
          <a:lstStyle/>
          <a:p>
            <a:pPr marL="0" marR="0" lvl="0" indent="0" algn="r" defTabSz="457200" rtl="0" fontAlgn="auto" hangingPunct="1">
              <a:lnSpc>
                <a:spcPct val="107000"/>
              </a:lnSpc>
              <a:spcBef>
                <a:spcPts val="0"/>
              </a:spcBef>
              <a:spcAft>
                <a:spcPts val="600"/>
              </a:spcAft>
              <a:buNone/>
              <a:tabLst/>
              <a:defRPr sz="1800" b="0" i="0" u="none" strike="noStrike" kern="0" cap="none" spc="0" baseline="0">
                <a:solidFill>
                  <a:srgbClr val="000000"/>
                </a:solidFill>
                <a:uFillTx/>
              </a:defRPr>
            </a:pPr>
            <a:r>
              <a:rPr lang="ro-RO" sz="2000" b="1" i="0" u="none" strike="noStrike" kern="1200" cap="none" spc="0" baseline="0" dirty="0" err="1">
                <a:solidFill>
                  <a:srgbClr val="000000"/>
                </a:solidFill>
                <a:uFillTx/>
                <a:latin typeface="Calibri" pitchFamily="34"/>
                <a:ea typeface="Calibri" pitchFamily="34"/>
                <a:cs typeface="Times New Roman" pitchFamily="18"/>
              </a:rPr>
              <a:t>Working</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err="1">
                <a:solidFill>
                  <a:srgbClr val="000000"/>
                </a:solidFill>
                <a:uFillTx/>
                <a:latin typeface="Calibri" pitchFamily="34"/>
                <a:ea typeface="Calibri" pitchFamily="34"/>
                <a:cs typeface="Times New Roman" pitchFamily="18"/>
              </a:rPr>
              <a:t>together</a:t>
            </a:r>
            <a:r>
              <a:rPr lang="ro-RO" sz="2000" b="1" i="0" u="none" strike="noStrike" kern="1200" cap="none" spc="0" baseline="0" dirty="0">
                <a:solidFill>
                  <a:srgbClr val="000000"/>
                </a:solidFill>
                <a:uFillTx/>
                <a:latin typeface="Calibri" pitchFamily="34"/>
                <a:ea typeface="Calibri" pitchFamily="34"/>
                <a:cs typeface="Times New Roman" pitchFamily="18"/>
              </a:rPr>
              <a:t> for a </a:t>
            </a:r>
            <a:r>
              <a:rPr lang="ro-RO" sz="2000" b="1" i="0" u="none" strike="noStrike" kern="1200" cap="none" spc="0" baseline="0" dirty="0" err="1">
                <a:solidFill>
                  <a:srgbClr val="00B050"/>
                </a:solidFill>
                <a:uFillTx/>
                <a:latin typeface="Calibri" pitchFamily="34"/>
                <a:ea typeface="Calibri" pitchFamily="34"/>
                <a:cs typeface="Times New Roman" pitchFamily="18"/>
              </a:rPr>
              <a:t>green</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a:solidFill>
                  <a:srgbClr val="ED7D31"/>
                </a:solidFill>
                <a:uFillTx/>
                <a:latin typeface="Calibri" pitchFamily="34"/>
                <a:ea typeface="Calibri" pitchFamily="34"/>
                <a:cs typeface="Times New Roman" pitchFamily="18"/>
              </a:rPr>
              <a:t>competitive</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err="1">
                <a:solidFill>
                  <a:srgbClr val="000000"/>
                </a:solidFill>
                <a:uFillTx/>
                <a:latin typeface="Calibri" pitchFamily="34"/>
                <a:ea typeface="Calibri" pitchFamily="34"/>
                <a:cs typeface="Times New Roman" pitchFamily="18"/>
              </a:rPr>
              <a:t>and</a:t>
            </a:r>
            <a:r>
              <a:rPr lang="ro-RO" sz="2000" b="1" i="0" u="none" strike="noStrike" kern="1200" cap="none" spc="0" baseline="0" dirty="0">
                <a:solidFill>
                  <a:srgbClr val="000000"/>
                </a:solidFill>
                <a:uFillTx/>
                <a:latin typeface="Calibri" pitchFamily="34"/>
                <a:ea typeface="Calibri" pitchFamily="34"/>
                <a:cs typeface="Times New Roman" pitchFamily="18"/>
              </a:rPr>
              <a:t> </a:t>
            </a:r>
            <a:r>
              <a:rPr lang="ro-RO" sz="2000" b="1" i="0" u="none" strike="noStrike" kern="1200" cap="none" spc="0" baseline="0" dirty="0">
                <a:solidFill>
                  <a:srgbClr val="00B0F0"/>
                </a:solidFill>
                <a:uFillTx/>
                <a:latin typeface="Calibri" pitchFamily="34"/>
                <a:ea typeface="Calibri" pitchFamily="34"/>
                <a:cs typeface="Times New Roman" pitchFamily="18"/>
              </a:rPr>
              <a:t>inclusive</a:t>
            </a:r>
            <a:r>
              <a:rPr lang="ro-RO" sz="2000" b="1" i="0" u="none" strike="noStrike" kern="1200" cap="none" spc="0" baseline="0" dirty="0">
                <a:solidFill>
                  <a:srgbClr val="000000"/>
                </a:solidFill>
                <a:uFillTx/>
                <a:latin typeface="Calibri" pitchFamily="34"/>
                <a:ea typeface="Calibri" pitchFamily="34"/>
                <a:cs typeface="Times New Roman" pitchFamily="18"/>
              </a:rPr>
              <a:t> Europe</a:t>
            </a:r>
          </a:p>
          <a:p>
            <a:pPr marL="0" marR="0" lvl="0" indent="0" algn="r" defTabSz="457200" rtl="0" fontAlgn="auto" hangingPunct="1">
              <a:lnSpc>
                <a:spcPct val="107000"/>
              </a:lnSpc>
              <a:spcBef>
                <a:spcPts val="0"/>
              </a:spcBef>
              <a:spcAft>
                <a:spcPts val="600"/>
              </a:spcAft>
              <a:buNone/>
              <a:tabLst/>
              <a:defRPr sz="1800" b="0" i="0" u="none" strike="noStrike" kern="0" cap="none" spc="0" baseline="0">
                <a:solidFill>
                  <a:srgbClr val="000000"/>
                </a:solidFill>
                <a:uFillTx/>
              </a:defRPr>
            </a:pPr>
            <a:r>
              <a:rPr lang="en-GB" sz="2000" b="0" i="0" u="none" strike="noStrike" kern="0" cap="none" spc="0" baseline="0" dirty="0">
                <a:solidFill>
                  <a:srgbClr val="1155CC"/>
                </a:solidFill>
                <a:uFillTx/>
                <a:latin typeface="Calibri"/>
                <a:hlinkClick r:id="rId2"/>
              </a:rPr>
              <a:t>www.eeagrantsmediu.ro</a:t>
            </a:r>
            <a:endParaRPr lang="en-GB" sz="2000" b="0" i="0" u="none" strike="noStrike" kern="1200" cap="none" spc="0" baseline="0" dirty="0">
              <a:solidFill>
                <a:srgbClr val="000000"/>
              </a:solidFill>
              <a:uFillTx/>
              <a:latin typeface="Calibri"/>
              <a:ea typeface="Calibri" pitchFamily="34"/>
              <a:cs typeface="Times New Roman" pitchFamily="18"/>
            </a:endParaRPr>
          </a:p>
        </p:txBody>
      </p:sp>
      <p:pic>
        <p:nvPicPr>
          <p:cNvPr id="9" name="Picture 8">
            <a:extLst>
              <a:ext uri="{FF2B5EF4-FFF2-40B4-BE49-F238E27FC236}">
                <a16:creationId xmlns="" xmlns:a16="http://schemas.microsoft.com/office/drawing/2014/main" id="{3BE74191-1E9A-EB7A-44A6-1CB4CA4990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0158" y="729691"/>
            <a:ext cx="4441395" cy="1312836"/>
          </a:xfrm>
          <a:prstGeom prst="rect">
            <a:avLst/>
          </a:prstGeom>
          <a:noFill/>
          <a:ln>
            <a:noFill/>
          </a:ln>
        </p:spPr>
      </p:pic>
      <p:pic>
        <p:nvPicPr>
          <p:cNvPr id="10" name="Picture 9">
            <a:extLst>
              <a:ext uri="{FF2B5EF4-FFF2-40B4-BE49-F238E27FC236}">
                <a16:creationId xmlns="" xmlns:a16="http://schemas.microsoft.com/office/drawing/2014/main" id="{3F2E7A7F-D417-DC29-88E0-65E8CDEA30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13555" y="729690"/>
            <a:ext cx="2557551" cy="1278211"/>
          </a:xfrm>
          <a:prstGeom prst="rect">
            <a:avLst/>
          </a:prstGeom>
          <a:noFill/>
          <a:ln>
            <a:noFill/>
          </a:ln>
        </p:spPr>
      </p:pic>
      <p:pic>
        <p:nvPicPr>
          <p:cNvPr id="11" name="Imagine 3">
            <a:extLst>
              <a:ext uri="{FF2B5EF4-FFF2-40B4-BE49-F238E27FC236}">
                <a16:creationId xmlns="" xmlns:a16="http://schemas.microsoft.com/office/drawing/2014/main" id="{01740C1C-9191-4017-CA6C-56527D9300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260392" y="179203"/>
            <a:ext cx="1254338" cy="1538683"/>
          </a:xfrm>
          <a:prstGeom prst="rect">
            <a:avLst/>
          </a:prstGeom>
          <a:noFill/>
          <a:ln>
            <a:noFill/>
          </a:ln>
        </p:spPr>
      </p:pic>
      <p:sp useBgFill="1">
        <p:nvSpPr>
          <p:cNvPr id="12" name="Tittel 1"/>
          <p:cNvSpPr>
            <a:spLocks noGrp="1"/>
          </p:cNvSpPr>
          <p:nvPr>
            <p:ph type="title"/>
          </p:nvPr>
        </p:nvSpPr>
        <p:spPr>
          <a:xfrm>
            <a:off x="1098792" y="8123319"/>
            <a:ext cx="22260532" cy="461665"/>
          </a:xfrm>
        </p:spPr>
        <p:txBody>
          <a:bodyPr/>
          <a:lstStyle/>
          <a:p>
            <a:r>
              <a:rPr lang="en-GB" sz="3000" dirty="0" smtClean="0"/>
              <a:t>Identifying </a:t>
            </a:r>
            <a:r>
              <a:rPr lang="en-GB" sz="3000" dirty="0"/>
              <a:t>the target groups of the project.</a:t>
            </a:r>
          </a:p>
        </p:txBody>
      </p:sp>
      <p:graphicFrame>
        <p:nvGraphicFramePr>
          <p:cNvPr id="13" name="Tabel 12"/>
          <p:cNvGraphicFramePr>
            <a:graphicFrameLocks noGrp="1"/>
          </p:cNvGraphicFramePr>
          <p:nvPr>
            <p:extLst>
              <p:ext uri="{D42A27DB-BD31-4B8C-83A1-F6EECF244321}">
                <p14:modId xmlns:p14="http://schemas.microsoft.com/office/powerpoint/2010/main" val="3978854054"/>
              </p:ext>
            </p:extLst>
          </p:nvPr>
        </p:nvGraphicFramePr>
        <p:xfrm>
          <a:off x="1183341" y="9215717"/>
          <a:ext cx="21436814" cy="2419420"/>
        </p:xfrm>
        <a:graphic>
          <a:graphicData uri="http://schemas.openxmlformats.org/drawingml/2006/table">
            <a:tbl>
              <a:tblPr firstRow="1" firstCol="1" lastRow="1" lastCol="1" bandRow="1" bandCol="1">
                <a:tableStyleId>{5940675A-B579-460E-94D1-54222C63F5DA}</a:tableStyleId>
              </a:tblPr>
              <a:tblGrid>
                <a:gridCol w="4991207"/>
                <a:gridCol w="7684887"/>
                <a:gridCol w="8760720"/>
              </a:tblGrid>
              <a:tr h="855192">
                <a:tc>
                  <a:txBody>
                    <a:bodyPr/>
                    <a:lstStyle/>
                    <a:p>
                      <a:pPr algn="ctr">
                        <a:lnSpc>
                          <a:spcPct val="115000"/>
                        </a:lnSpc>
                        <a:spcBef>
                          <a:spcPts val="500"/>
                        </a:spcBef>
                        <a:spcAft>
                          <a:spcPts val="600"/>
                        </a:spcAft>
                      </a:pPr>
                      <a:r>
                        <a:rPr lang="ro-RO" sz="2400" b="1" dirty="0" smtClean="0">
                          <a:effectLst/>
                        </a:rPr>
                        <a:t>The</a:t>
                      </a:r>
                      <a:r>
                        <a:rPr lang="ro-RO" sz="2400" b="1" baseline="0" dirty="0" smtClean="0">
                          <a:effectLst/>
                        </a:rPr>
                        <a:t> </a:t>
                      </a:r>
                      <a:r>
                        <a:rPr lang="ro-RO" sz="2400" b="1" dirty="0" smtClean="0">
                          <a:effectLst/>
                        </a:rPr>
                        <a:t>Target </a:t>
                      </a:r>
                      <a:r>
                        <a:rPr lang="ro-RO" sz="2400" b="1" dirty="0" err="1" smtClean="0">
                          <a:effectLst/>
                        </a:rPr>
                        <a:t>group</a:t>
                      </a:r>
                      <a:endParaRPr lang="x-none" sz="2400" b="1" dirty="0">
                        <a:effectLst/>
                      </a:endParaRPr>
                    </a:p>
                  </a:txBody>
                  <a:tcPr marL="68580" marR="68580" marT="0" marB="0" anchor="ctr"/>
                </a:tc>
                <a:tc>
                  <a:txBody>
                    <a:bodyPr/>
                    <a:lstStyle/>
                    <a:p>
                      <a:pPr algn="ctr">
                        <a:lnSpc>
                          <a:spcPct val="115000"/>
                        </a:lnSpc>
                        <a:spcBef>
                          <a:spcPts val="500"/>
                        </a:spcBef>
                        <a:spcAft>
                          <a:spcPts val="600"/>
                        </a:spcAft>
                      </a:pPr>
                      <a:r>
                        <a:rPr lang="ro-RO" sz="2400" b="1" dirty="0" smtClean="0">
                          <a:effectLst/>
                        </a:rPr>
                        <a:t> The d</a:t>
                      </a:r>
                      <a:r>
                        <a:rPr lang="en-GB" sz="2400" b="1" dirty="0" err="1" smtClean="0">
                          <a:effectLst/>
                        </a:rPr>
                        <a:t>escription</a:t>
                      </a:r>
                      <a:r>
                        <a:rPr lang="en-GB" sz="2400" b="1" dirty="0" smtClean="0">
                          <a:effectLst/>
                        </a:rPr>
                        <a:t> of the target group</a:t>
                      </a:r>
                      <a:r>
                        <a:rPr lang="ro-RO" sz="2400" b="1" dirty="0" smtClean="0">
                          <a:effectLst/>
                        </a:rPr>
                        <a:t> </a:t>
                      </a:r>
                      <a:endParaRPr lang="x-none" sz="2400" b="1" dirty="0">
                        <a:effectLst/>
                      </a:endParaRPr>
                    </a:p>
                  </a:txBody>
                  <a:tcPr marL="68580" marR="68580" marT="0" marB="0" anchor="ctr"/>
                </a:tc>
                <a:tc>
                  <a:txBody>
                    <a:bodyPr/>
                    <a:lstStyle/>
                    <a:p>
                      <a:pPr algn="ctr">
                        <a:lnSpc>
                          <a:spcPct val="115000"/>
                        </a:lnSpc>
                        <a:spcBef>
                          <a:spcPts val="500"/>
                        </a:spcBef>
                        <a:spcAft>
                          <a:spcPts val="600"/>
                        </a:spcAft>
                      </a:pPr>
                      <a:r>
                        <a:rPr lang="ro-RO" sz="2400" b="1" dirty="0" smtClean="0">
                          <a:effectLst/>
                        </a:rPr>
                        <a:t>The q</a:t>
                      </a:r>
                      <a:r>
                        <a:rPr lang="en-GB" sz="2400" b="1" dirty="0" err="1" smtClean="0">
                          <a:effectLst/>
                        </a:rPr>
                        <a:t>uantification</a:t>
                      </a:r>
                      <a:r>
                        <a:rPr lang="en-GB" sz="2400" b="1" dirty="0" smtClean="0">
                          <a:effectLst/>
                        </a:rPr>
                        <a:t> of the target group</a:t>
                      </a:r>
                      <a:endParaRPr lang="x-none" sz="2400" b="1" dirty="0">
                        <a:effectLst/>
                        <a:latin typeface="Trebuchet MS" panose="020B0703020202090204" pitchFamily="34" charset="0"/>
                        <a:ea typeface="Calibri" panose="020F0502020204030204" pitchFamily="34" charset="0"/>
                        <a:cs typeface="Times New Roman" panose="02020603050405020304" pitchFamily="18" charset="0"/>
                      </a:endParaRPr>
                    </a:p>
                  </a:txBody>
                  <a:tcPr marL="68580" marR="68580" marT="0" marB="0" anchor="ctr"/>
                </a:tc>
              </a:tr>
              <a:tr h="882910">
                <a:tc>
                  <a:txBody>
                    <a:bodyPr/>
                    <a:lstStyle/>
                    <a:p>
                      <a:pPr algn="ctr">
                        <a:lnSpc>
                          <a:spcPct val="115000"/>
                        </a:lnSpc>
                        <a:spcBef>
                          <a:spcPts val="500"/>
                        </a:spcBef>
                        <a:spcAft>
                          <a:spcPts val="600"/>
                        </a:spcAft>
                      </a:pPr>
                      <a:r>
                        <a:rPr lang="ro-RO" sz="2400" b="1" dirty="0" smtClean="0">
                          <a:effectLst/>
                        </a:rPr>
                        <a:t>Direct </a:t>
                      </a:r>
                      <a:r>
                        <a:rPr lang="ro-RO" sz="2400" b="1" dirty="0" err="1" smtClean="0">
                          <a:effectLst/>
                        </a:rPr>
                        <a:t>beneficiaries</a:t>
                      </a:r>
                      <a:endParaRPr lang="ro-RO" sz="2400" b="1" dirty="0">
                        <a:effectLst/>
                      </a:endParaRPr>
                    </a:p>
                  </a:txBody>
                  <a:tcPr marL="68580" marR="68580" marT="0" marB="0" anchor="ctr"/>
                </a:tc>
                <a:tc>
                  <a:txBody>
                    <a:bodyPr/>
                    <a:lstStyle/>
                    <a:p>
                      <a:pPr algn="ctr">
                        <a:lnSpc>
                          <a:spcPct val="115000"/>
                        </a:lnSpc>
                        <a:spcBef>
                          <a:spcPts val="500"/>
                        </a:spcBef>
                        <a:spcAft>
                          <a:spcPts val="600"/>
                        </a:spcAft>
                      </a:pPr>
                      <a:r>
                        <a:rPr lang="en-GB" sz="2400" dirty="0" smtClean="0">
                          <a:effectLst/>
                        </a:rPr>
                        <a:t>Residents of the Municipality of </a:t>
                      </a:r>
                      <a:r>
                        <a:rPr lang="en-GB" sz="2400" dirty="0" err="1" smtClean="0">
                          <a:effectLst/>
                        </a:rPr>
                        <a:t>Fălticeni</a:t>
                      </a:r>
                      <a:endParaRPr lang="x-none" sz="2400" dirty="0">
                        <a:effectLst/>
                      </a:endParaRPr>
                    </a:p>
                  </a:txBody>
                  <a:tcPr marL="68580" marR="68580" marT="0" marB="0" anchor="ctr"/>
                </a:tc>
                <a:tc>
                  <a:txBody>
                    <a:bodyPr/>
                    <a:lstStyle/>
                    <a:p>
                      <a:pPr algn="ctr">
                        <a:lnSpc>
                          <a:spcPct val="115000"/>
                        </a:lnSpc>
                        <a:spcBef>
                          <a:spcPts val="500"/>
                        </a:spcBef>
                        <a:spcAft>
                          <a:spcPts val="600"/>
                        </a:spcAft>
                      </a:pPr>
                      <a:r>
                        <a:rPr lang="ro-RO" sz="2400" dirty="0">
                          <a:effectLst/>
                        </a:rPr>
                        <a:t>26.741 </a:t>
                      </a:r>
                      <a:r>
                        <a:rPr lang="ro-RO" sz="2400" dirty="0" smtClean="0">
                          <a:effectLst/>
                        </a:rPr>
                        <a:t>(2011 </a:t>
                      </a:r>
                      <a:r>
                        <a:rPr lang="ro-RO" sz="2400" dirty="0" err="1" smtClean="0">
                          <a:effectLst/>
                        </a:rPr>
                        <a:t>Census</a:t>
                      </a:r>
                      <a:r>
                        <a:rPr lang="ro-RO" sz="2400" dirty="0" smtClean="0">
                          <a:effectLst/>
                        </a:rPr>
                        <a:t> Report)</a:t>
                      </a:r>
                      <a:endParaRPr lang="x-none" sz="2400" dirty="0">
                        <a:effectLst/>
                      </a:endParaRPr>
                    </a:p>
                  </a:txBody>
                  <a:tcPr marL="68580" marR="68580" marT="0" marB="0" anchor="ctr"/>
                </a:tc>
              </a:tr>
              <a:tr h="681318">
                <a:tc>
                  <a:txBody>
                    <a:bodyPr/>
                    <a:lstStyle/>
                    <a:p>
                      <a:pPr algn="ctr">
                        <a:lnSpc>
                          <a:spcPct val="115000"/>
                        </a:lnSpc>
                        <a:spcBef>
                          <a:spcPts val="500"/>
                        </a:spcBef>
                        <a:spcAft>
                          <a:spcPts val="600"/>
                        </a:spcAft>
                      </a:pPr>
                      <a:r>
                        <a:rPr lang="ro-RO" sz="2400" b="1" dirty="0" smtClean="0">
                          <a:effectLst/>
                        </a:rPr>
                        <a:t>Indirect </a:t>
                      </a:r>
                      <a:r>
                        <a:rPr lang="ro-RO" sz="2400" b="1" dirty="0" err="1" smtClean="0">
                          <a:effectLst/>
                        </a:rPr>
                        <a:t>beneficiaries</a:t>
                      </a:r>
                      <a:endParaRPr lang="x-none" sz="2400" b="1" dirty="0">
                        <a:effectLst/>
                      </a:endParaRPr>
                    </a:p>
                  </a:txBody>
                  <a:tcPr marL="68580" marR="68580" marT="0" marB="0" anchor="ctr"/>
                </a:tc>
                <a:tc>
                  <a:txBody>
                    <a:bodyPr/>
                    <a:lstStyle/>
                    <a:p>
                      <a:pPr algn="ctr">
                        <a:lnSpc>
                          <a:spcPct val="115000"/>
                        </a:lnSpc>
                        <a:spcBef>
                          <a:spcPts val="500"/>
                        </a:spcBef>
                        <a:spcAft>
                          <a:spcPts val="600"/>
                        </a:spcAft>
                      </a:pPr>
                      <a:r>
                        <a:rPr lang="en-GB" sz="2400" dirty="0" smtClean="0">
                          <a:effectLst/>
                        </a:rPr>
                        <a:t>Residents of the suburban communes of </a:t>
                      </a:r>
                      <a:r>
                        <a:rPr lang="en-GB" sz="2400" dirty="0" err="1" smtClean="0">
                          <a:effectLst/>
                        </a:rPr>
                        <a:t>Fălticeni</a:t>
                      </a:r>
                      <a:endParaRPr lang="x-none" sz="2400" dirty="0">
                        <a:effectLst/>
                      </a:endParaRPr>
                    </a:p>
                  </a:txBody>
                  <a:tcPr marL="68580" marR="68580" marT="0" marB="0" anchor="ctr"/>
                </a:tc>
                <a:tc>
                  <a:txBody>
                    <a:bodyPr/>
                    <a:lstStyle/>
                    <a:p>
                      <a:pPr algn="ctr">
                        <a:lnSpc>
                          <a:spcPct val="115000"/>
                        </a:lnSpc>
                        <a:spcBef>
                          <a:spcPts val="500"/>
                        </a:spcBef>
                        <a:spcAft>
                          <a:spcPts val="600"/>
                        </a:spcAft>
                      </a:pPr>
                      <a:r>
                        <a:rPr lang="ro-RO" sz="2400" dirty="0">
                          <a:effectLst/>
                        </a:rPr>
                        <a:t>3.752 </a:t>
                      </a:r>
                      <a:r>
                        <a:rPr lang="ro-RO" sz="2400" dirty="0" smtClean="0">
                          <a:effectLst/>
                        </a:rPr>
                        <a:t>(2011 </a:t>
                      </a:r>
                      <a:r>
                        <a:rPr lang="ro-RO" sz="2400" dirty="0" err="1" smtClean="0">
                          <a:effectLst/>
                        </a:rPr>
                        <a:t>Census</a:t>
                      </a:r>
                      <a:r>
                        <a:rPr lang="ro-RO" sz="2400" dirty="0" smtClean="0">
                          <a:effectLst/>
                        </a:rPr>
                        <a:t> Report)</a:t>
                      </a:r>
                      <a:endParaRPr lang="x-none" sz="2400" dirty="0">
                        <a:effectLst/>
                      </a:endParaRPr>
                    </a:p>
                  </a:txBody>
                  <a:tcPr marL="68580" marR="68580" marT="0" marB="0" anchor="ctr"/>
                </a:tc>
              </a:tr>
            </a:tbl>
          </a:graphicData>
        </a:graphic>
      </p:graphicFrame>
    </p:spTree>
    <p:extLst>
      <p:ext uri="{BB962C8B-B14F-4D97-AF65-F5344CB8AC3E}">
        <p14:creationId xmlns:p14="http://schemas.microsoft.com/office/powerpoint/2010/main" val="12688339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heme">
  <a:themeElements>
    <a:clrScheme name="">
      <a:dk1>
        <a:srgbClr val="000000"/>
      </a:dk1>
      <a:lt1>
        <a:srgbClr val="FFFFFF"/>
      </a:lt1>
      <a:dk2>
        <a:srgbClr val="1E1E1C"/>
      </a:dk2>
      <a:lt2>
        <a:srgbClr val="0F3C74"/>
      </a:lt2>
      <a:accent1>
        <a:srgbClr val="0F3C74"/>
      </a:accent1>
      <a:accent2>
        <a:srgbClr val="D8222C"/>
      </a:accent2>
      <a:accent3>
        <a:srgbClr val="3EAF79"/>
      </a:accent3>
      <a:accent4>
        <a:srgbClr val="FFC000"/>
      </a:accent4>
      <a:accent5>
        <a:srgbClr val="0F3C74"/>
      </a:accent5>
      <a:accent6>
        <a:srgbClr val="3EAF79"/>
      </a:accent6>
      <a:hlink>
        <a:srgbClr val="0F3C74"/>
      </a:hlink>
      <a:folHlink>
        <a:srgbClr val="954F72"/>
      </a:folHlink>
    </a:clrScheme>
    <a:fontScheme name="Egendefinert 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PPT-mal_EØSMidlene.potx" id="{2877A2A8-6D65-4BE8-A3B9-A911333E1F70}" vid="{D3D72181-B44E-471C-A438-738F633005D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491</TotalTime>
  <Words>436</Words>
  <Application>Microsoft Office PowerPoint</Application>
  <PresentationFormat>Particularizare</PresentationFormat>
  <Paragraphs>25</Paragraphs>
  <Slides>2</Slides>
  <Notes>0</Notes>
  <HiddenSlides>0</HiddenSlides>
  <MMClips>0</MMClips>
  <ScaleCrop>false</ScaleCrop>
  <HeadingPairs>
    <vt:vector size="4" baseType="variant">
      <vt:variant>
        <vt:lpstr>Temă</vt:lpstr>
      </vt:variant>
      <vt:variant>
        <vt:i4>1</vt:i4>
      </vt:variant>
      <vt:variant>
        <vt:lpstr>Titluri diapozitive</vt:lpstr>
      </vt:variant>
      <vt:variant>
        <vt:i4>2</vt:i4>
      </vt:variant>
    </vt:vector>
  </HeadingPairs>
  <TitlesOfParts>
    <vt:vector size="3" baseType="lpstr">
      <vt:lpstr>Office-theme</vt:lpstr>
      <vt:lpstr>Prezentare PowerPoint</vt:lpstr>
      <vt:lpstr>Identifying the target groups of the project.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Office-bruker</dc:creator>
  <cp:lastModifiedBy>Admin</cp:lastModifiedBy>
  <cp:revision>36</cp:revision>
  <dcterms:created xsi:type="dcterms:W3CDTF">2017-09-27T10:52:39Z</dcterms:created>
  <dcterms:modified xsi:type="dcterms:W3CDTF">2025-02-05T12:11:18Z</dcterms:modified>
</cp:coreProperties>
</file>